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xlsx" ContentType="application/vnd.openxmlformats-officedocument.spreadsheetml.sheet"/>
  <Default Extension="jpg" ContentType="image/jpeg"/>
  <Default Extension="wmv" ContentType="video/x-ms-wm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>
  <p:sldMasterIdLst>
    <p:sldMasterId id="2147483648" r:id="rId4"/>
  </p:sldMasterIdLst>
  <p:notesMasterIdLst>
    <p:notesMasterId r:id="rId56"/>
  </p:notesMasterIdLst>
  <p:sldIdLst>
    <p:sldId id="257" r:id="rId5"/>
    <p:sldId id="635" r:id="rId6"/>
    <p:sldId id="671" r:id="rId7"/>
    <p:sldId id="665" r:id="rId8"/>
    <p:sldId id="666" r:id="rId9"/>
    <p:sldId id="668" r:id="rId10"/>
    <p:sldId id="667" r:id="rId11"/>
    <p:sldId id="669" r:id="rId12"/>
    <p:sldId id="670" r:id="rId13"/>
    <p:sldId id="695" r:id="rId14"/>
    <p:sldId id="672" r:id="rId15"/>
    <p:sldId id="673" r:id="rId16"/>
    <p:sldId id="696" r:id="rId17"/>
    <p:sldId id="697" r:id="rId18"/>
    <p:sldId id="698" r:id="rId19"/>
    <p:sldId id="699" r:id="rId20"/>
    <p:sldId id="700" r:id="rId21"/>
    <p:sldId id="701" r:id="rId22"/>
    <p:sldId id="702" r:id="rId23"/>
    <p:sldId id="703" r:id="rId24"/>
    <p:sldId id="704" r:id="rId25"/>
    <p:sldId id="705" r:id="rId26"/>
    <p:sldId id="706" r:id="rId27"/>
    <p:sldId id="707" r:id="rId28"/>
    <p:sldId id="708" r:id="rId29"/>
    <p:sldId id="709" r:id="rId30"/>
    <p:sldId id="710" r:id="rId31"/>
    <p:sldId id="711" r:id="rId32"/>
    <p:sldId id="712" r:id="rId33"/>
    <p:sldId id="713" r:id="rId34"/>
    <p:sldId id="714" r:id="rId35"/>
    <p:sldId id="715" r:id="rId36"/>
    <p:sldId id="716" r:id="rId37"/>
    <p:sldId id="717" r:id="rId38"/>
    <p:sldId id="718" r:id="rId39"/>
    <p:sldId id="719" r:id="rId40"/>
    <p:sldId id="720" r:id="rId41"/>
    <p:sldId id="721" r:id="rId42"/>
    <p:sldId id="722" r:id="rId43"/>
    <p:sldId id="723" r:id="rId44"/>
    <p:sldId id="724" r:id="rId45"/>
    <p:sldId id="725" r:id="rId46"/>
    <p:sldId id="726" r:id="rId47"/>
    <p:sldId id="727" r:id="rId48"/>
    <p:sldId id="728" r:id="rId49"/>
    <p:sldId id="729" r:id="rId50"/>
    <p:sldId id="730" r:id="rId51"/>
    <p:sldId id="731" r:id="rId52"/>
    <p:sldId id="732" r:id="rId53"/>
    <p:sldId id="733" r:id="rId54"/>
    <p:sldId id="734" r:id="rId55"/>
  </p:sldIdLst>
  <p:sldSz cx="12192000" cy="6858000"/>
  <p:notesSz cx="6858000" cy="9144000"/>
  <p:embeddedFontLst>
    <p:embeddedFont>
      <p:font typeface="Times" panose="02020603050405020304" pitchFamily="18" charset="0"/>
      <p:regular r:id="rId57"/>
      <p:bold r:id="rId58"/>
      <p:italic r:id="rId59"/>
      <p:boldItalic r:id="rId60"/>
    </p:embeddedFont>
    <p:embeddedFont>
      <p:font typeface="Arial Black" panose="020B0A04020102020204" pitchFamily="34" charset="0"/>
      <p:bold r:id="rId61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3D1"/>
    <a:srgbClr val="BC4828"/>
    <a:srgbClr val="C85D52"/>
    <a:srgbClr val="E1B25C"/>
    <a:srgbClr val="B2CEDE"/>
    <a:srgbClr val="EDDBB0"/>
    <a:srgbClr val="BB862C"/>
    <a:srgbClr val="254B8E"/>
    <a:srgbClr val="3F3F3F"/>
    <a:srgbClr val="961B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881" autoAdjust="0"/>
    <p:restoredTop sz="95782" autoAdjust="0"/>
  </p:normalViewPr>
  <p:slideViewPr>
    <p:cSldViewPr>
      <p:cViewPr varScale="1">
        <p:scale>
          <a:sx n="53" d="100"/>
          <a:sy n="53" d="100"/>
        </p:scale>
        <p:origin x="108" y="7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12360"/>
    </p:cViewPr>
  </p:outlineViewPr>
  <p:notesTextViewPr>
    <p:cViewPr>
      <p:scale>
        <a:sx n="25" d="100"/>
        <a:sy n="2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-2844" y="-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font" Target="fonts/font2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font" Target="fonts/font1.fntdata"/><Relationship Id="rId61" Type="http://schemas.openxmlformats.org/officeDocument/2006/relationships/font" Target="fonts/font5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font" Target="fonts/font4.fntdata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notesMaster" Target="notesMasters/notesMaster1.xml"/><Relationship Id="rId64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font" Target="fonts/font3.fntdata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rgbClr val="E1B25C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9.7765363128491621E-3"/>
                  <c:y val="-2.36014002258548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 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2569832402234637E-2"/>
                  <c:y val="-3.6713289240218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6.9832402234637388E-3"/>
                  <c:y val="-2.6223778028727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8.3798882681564244E-3"/>
                  <c:y val="-2.36014002258549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1.1173184357541797E-2"/>
                  <c:y val="-2.09790224229822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8.3798882681563221E-3"/>
                  <c:y val="-1.83566446201093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1.1173184357541797E-2"/>
                  <c:y val="-1.31118890143639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69D8-B34D-9D0D-FEEBB34FC6A0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Sheet1!$A$2:$A$8</c:f>
              <c:strCache>
                <c:ptCount val="7"/>
                <c:pt idx="0">
                  <c:v>Combined Vascular injury</c:v>
                </c:pt>
                <c:pt idx="1">
                  <c:v>Arterial injury</c:v>
                </c:pt>
                <c:pt idx="2">
                  <c:v>Venous injury</c:v>
                </c:pt>
                <c:pt idx="3">
                  <c:v>Nerve injury</c:v>
                </c:pt>
                <c:pt idx="4">
                  <c:v>Elbow or Knee Dislocation</c:v>
                </c:pt>
                <c:pt idx="5">
                  <c:v>Open Fracture</c:v>
                </c:pt>
                <c:pt idx="6">
                  <c:v>Closed Fracture</c:v>
                </c:pt>
              </c:strCache>
            </c:strRef>
          </c:cat>
          <c:val>
            <c:numRef>
              <c:f>Sheet1!$B$2:$B$8</c:f>
              <c:numCache>
                <c:formatCode>0.0%</c:formatCode>
                <c:ptCount val="7"/>
                <c:pt idx="0">
                  <c:v>0.41799999999999998</c:v>
                </c:pt>
                <c:pt idx="1">
                  <c:v>0.27200000000000002</c:v>
                </c:pt>
                <c:pt idx="2">
                  <c:v>0.23400000000000001</c:v>
                </c:pt>
                <c:pt idx="3">
                  <c:v>0.106</c:v>
                </c:pt>
                <c:pt idx="4">
                  <c:v>0.104</c:v>
                </c:pt>
                <c:pt idx="5">
                  <c:v>5.8999999999999997E-2</c:v>
                </c:pt>
                <c:pt idx="6">
                  <c:v>2.1999999999999999E-2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69D8-B34D-9D0D-FEEBB34FC6A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Combined Vascular injury</c:v>
                </c:pt>
                <c:pt idx="1">
                  <c:v>Arterial injury</c:v>
                </c:pt>
                <c:pt idx="2">
                  <c:v>Venous injury</c:v>
                </c:pt>
                <c:pt idx="3">
                  <c:v>Nerve injury</c:v>
                </c:pt>
                <c:pt idx="4">
                  <c:v>Elbow or Knee Dislocation</c:v>
                </c:pt>
                <c:pt idx="5">
                  <c:v>Open Fracture</c:v>
                </c:pt>
                <c:pt idx="6">
                  <c:v>Closed Fracture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69D8-B34D-9D0D-FEEBB34FC6A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Combined Vascular injury</c:v>
                </c:pt>
                <c:pt idx="1">
                  <c:v>Arterial injury</c:v>
                </c:pt>
                <c:pt idx="2">
                  <c:v>Venous injury</c:v>
                </c:pt>
                <c:pt idx="3">
                  <c:v>Nerve injury</c:v>
                </c:pt>
                <c:pt idx="4">
                  <c:v>Elbow or Knee Dislocation</c:v>
                </c:pt>
                <c:pt idx="5">
                  <c:v>Open Fracture</c:v>
                </c:pt>
                <c:pt idx="6">
                  <c:v>Closed Fracture</c:v>
                </c:pt>
              </c:strCache>
            </c:strRef>
          </c:cat>
          <c:val>
            <c:numRef>
              <c:f>Sheet1!$D$2:$D$8</c:f>
              <c:numCache>
                <c:formatCode>General</c:formatCode>
                <c:ptCount val="7"/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69D8-B34D-9D0D-FEEBB34FC6A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0"/>
        <c:gapDepth val="500"/>
        <c:shape val="box"/>
        <c:axId val="524630056"/>
        <c:axId val="524633192"/>
        <c:axId val="0"/>
      </c:bar3DChart>
      <c:catAx>
        <c:axId val="5246300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cap="flat" cmpd="sng">
            <a:noFill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cap="none" spc="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4633192"/>
        <c:crosses val="autoZero"/>
        <c:auto val="1"/>
        <c:lblAlgn val="ctr"/>
        <c:lblOffset val="100"/>
        <c:noMultiLvlLbl val="0"/>
      </c:catAx>
      <c:valAx>
        <c:axId val="5246331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2">
                  <a:lumMod val="20000"/>
                  <a:lumOff val="80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0" i="0" u="none" strike="noStrike" kern="1200" cap="all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2000" b="1" cap="none" dirty="0"/>
                  <a:t>Incidence of Fasciotomy (%)</a:t>
                </a:r>
              </a:p>
            </c:rich>
          </c:tx>
          <c:layout>
            <c:manualLayout>
              <c:xMode val="edge"/>
              <c:yMode val="edge"/>
              <c:x val="1.3501847534421326E-2"/>
              <c:y val="0.1462291549356557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0" i="0" u="none" strike="noStrike" kern="1200" cap="all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46300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rgbClr val="E1B25C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9.7765363128491621E-3"/>
                  <c:y val="-2.36014002258548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 </c:separator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2569832402234637E-2"/>
                  <c:y val="-3.6713289240218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6.9832402234637388E-3"/>
                  <c:y val="-2.6223778028727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8.3798882681564244E-3"/>
                  <c:y val="-2.36014002258549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1.1173184357541797E-2"/>
                  <c:y val="-2.09790224229822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8.3798882681563221E-3"/>
                  <c:y val="-1.83566446201093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69D8-B34D-9D0D-FEEBB34FC6A0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1.1173184357541797E-2"/>
                  <c:y val="-1.31118890143639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69D8-B34D-9D0D-FEEBB34FC6A0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Leg</c:v>
                </c:pt>
                <c:pt idx="1">
                  <c:v>Forearm</c:v>
                </c:pt>
                <c:pt idx="2">
                  <c:v>Thigh</c:v>
                </c:pt>
                <c:pt idx="3">
                  <c:v>Arm</c:v>
                </c:pt>
                <c:pt idx="4">
                  <c:v>Other</c:v>
                </c:pt>
              </c:strCache>
            </c:strRef>
          </c:cat>
          <c:val>
            <c:numRef>
              <c:f>Sheet1!$B$2:$B$6</c:f>
              <c:numCache>
                <c:formatCode>0.0%</c:formatCode>
                <c:ptCount val="5"/>
                <c:pt idx="0">
                  <c:v>0.68400000000000005</c:v>
                </c:pt>
                <c:pt idx="1">
                  <c:v>0.14399999999999999</c:v>
                </c:pt>
                <c:pt idx="2">
                  <c:v>8.8999999999999996E-2</c:v>
                </c:pt>
                <c:pt idx="3">
                  <c:v>5.3999999999999999E-2</c:v>
                </c:pt>
                <c:pt idx="4">
                  <c:v>2.9000000000000001E-2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69D8-B34D-9D0D-FEEBB34FC6A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318"/>
        <c:gapDepth val="0"/>
        <c:shape val="box"/>
        <c:axId val="259417304"/>
        <c:axId val="259416912"/>
        <c:axId val="0"/>
      </c:bar3DChart>
      <c:catAx>
        <c:axId val="2594173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cap="flat" cmpd="sng">
            <a:noFill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cap="none" spc="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59416912"/>
        <c:crosses val="autoZero"/>
        <c:auto val="1"/>
        <c:lblAlgn val="ctr"/>
        <c:lblOffset val="100"/>
        <c:noMultiLvlLbl val="0"/>
      </c:catAx>
      <c:valAx>
        <c:axId val="2594169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2">
                  <a:lumMod val="20000"/>
                  <a:lumOff val="80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0" i="0" u="none" strike="noStrike" kern="1200" cap="all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800" b="1" cap="none" dirty="0">
                    <a:effectLst/>
                  </a:rPr>
                  <a:t>Percentage of Fasciotomies</a:t>
                </a:r>
                <a:endParaRPr lang="en-US" sz="2000" cap="none" dirty="0">
                  <a:effectLst/>
                </a:endParaRPr>
              </a:p>
            </c:rich>
          </c:tx>
          <c:layout>
            <c:manualLayout>
              <c:xMode val="edge"/>
              <c:yMode val="edge"/>
              <c:x val="1.3501847534421326E-2"/>
              <c:y val="0.1462291549356557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0" i="0" u="none" strike="noStrike" kern="1200" cap="all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594173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b="0" kern="1200" cap="none" spc="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810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8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200" b="0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9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b="0" kern="1200" cap="none" spc="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810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8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200" b="0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0.23743</cdr:x>
      <cdr:y>0.11357</cdr:y>
    </cdr:from>
    <cdr:to>
      <cdr:x>0.86314</cdr:x>
      <cdr:y>0.67809</cdr:y>
    </cdr:to>
    <cdr:cxnSp macro="">
      <cdr:nvCxnSpPr>
        <cdr:cNvPr id="2" name="Straight Arrow Connector 1">
          <a:extLst xmlns:a="http://schemas.openxmlformats.org/drawingml/2006/main">
            <a:ext uri="{FF2B5EF4-FFF2-40B4-BE49-F238E27FC236}">
              <a16:creationId xmlns:a16="http://schemas.microsoft.com/office/drawing/2014/main" xmlns="" id="{7A33D8CA-96B6-9625-48FE-3EEB10974216}"/>
            </a:ext>
          </a:extLst>
        </cdr:cNvPr>
        <cdr:cNvCxnSpPr/>
      </cdr:nvCxnSpPr>
      <cdr:spPr>
        <a:xfrm xmlns:a="http://schemas.openxmlformats.org/drawingml/2006/main" flipH="1" flipV="1">
          <a:off x="2159000" y="549994"/>
          <a:ext cx="5689700" cy="2733972"/>
        </a:xfrm>
        <a:prstGeom xmlns:a="http://schemas.openxmlformats.org/drawingml/2006/main" prst="straightConnector1">
          <a:avLst/>
        </a:prstGeom>
        <a:ln xmlns:a="http://schemas.openxmlformats.org/drawingml/2006/main" w="76200" cap="rnd">
          <a:solidFill>
            <a:srgbClr val="1CA3D1">
              <a:alpha val="75000"/>
            </a:srgbClr>
          </a:solidFill>
          <a:tailEnd type="arrow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31977F9-2639-4E35-A22E-4391B235CAF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5682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90ADC97-1840-4B58-85F1-5BA782444186}" type="slidenum">
              <a:rPr lang="en-US" smtClean="0">
                <a:latin typeface="Times New Roman" pitchFamily="18" charset="0"/>
              </a:rPr>
              <a:pPr/>
              <a:t>1</a:t>
            </a:fld>
            <a:endParaRPr lang="en-US">
              <a:latin typeface="Times New Roman" pitchFamily="18" charset="0"/>
            </a:endParaRPr>
          </a:p>
        </p:txBody>
      </p:sp>
      <p:sp>
        <p:nvSpPr>
          <p:cNvPr id="16386" name="Rectangle 2"/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 w="12700" cap="flat">
            <a:solidFill>
              <a:schemeClr val="tx1"/>
            </a:solidFill>
          </a:ln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0488" tIns="44450" rIns="90488" bIns="44450"/>
          <a:lstStyle/>
          <a:p>
            <a:endParaRPr 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4524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2AF3D1-C155-4FAF-818C-66F5175439E8}" type="slidenum">
              <a:rPr lang="en-US"/>
              <a:pPr/>
              <a:t>2</a:t>
            </a:fld>
            <a:endParaRPr lang="en-US"/>
          </a:p>
        </p:txBody>
      </p:sp>
      <p:sp>
        <p:nvSpPr>
          <p:cNvPr id="564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4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9344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474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5570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44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690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0582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184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6671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5200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5015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8159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3372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4768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8277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2544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7965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8628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2151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23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9F0270F-4221-174E-A4C6-2D79D7A7F71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300" cy="6850856"/>
          </a:xfrm>
          <a:prstGeom prst="rect">
            <a:avLst/>
          </a:prstGeom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 bwMode="white">
          <a:xfrm>
            <a:off x="895350" y="1676400"/>
            <a:ext cx="10401300" cy="1143000"/>
          </a:xfrm>
        </p:spPr>
        <p:txBody>
          <a:bodyPr anchor="ctr"/>
          <a:lstStyle>
            <a:lvl1pPr>
              <a:defRPr sz="4000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 bwMode="white">
          <a:xfrm>
            <a:off x="895350" y="3124201"/>
            <a:ext cx="10401300" cy="914400"/>
          </a:xfrm>
        </p:spPr>
        <p:txBody>
          <a:bodyPr/>
          <a:lstStyle>
            <a:lvl1pPr marL="0" indent="0">
              <a:buFontTx/>
              <a:buNone/>
              <a:defRPr sz="3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5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xmlns="" id="{7D075FE5-DFCC-D843-9EAC-205D114D967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0" y="5715000"/>
            <a:ext cx="2186850" cy="7289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E7361C7-2928-E042-B8C4-C27D6466BAF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300" cy="6850856"/>
          </a:xfrm>
          <a:prstGeom prst="rect">
            <a:avLst/>
          </a:prstGeom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 bwMode="white">
          <a:xfrm>
            <a:off x="711202" y="1308099"/>
            <a:ext cx="10401300" cy="1143000"/>
          </a:xfrm>
        </p:spPr>
        <p:txBody>
          <a:bodyPr anchor="ctr"/>
          <a:lstStyle>
            <a:lvl1pPr>
              <a:defRPr sz="4000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 bwMode="white">
          <a:xfrm>
            <a:off x="1260159" y="4724400"/>
            <a:ext cx="9671685" cy="914400"/>
          </a:xfrm>
        </p:spPr>
        <p:txBody>
          <a:bodyPr anchor="ctr"/>
          <a:lstStyle>
            <a:lvl1pPr marL="0" indent="0">
              <a:buFontTx/>
              <a:buNone/>
              <a:defRPr sz="3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5E6859D9-B83B-7E47-A119-787990B45CE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5544" y="457200"/>
            <a:ext cx="17526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33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59E0F536-408D-1B42-B986-C7F4393619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300" cy="6850856"/>
          </a:xfrm>
          <a:prstGeom prst="rect">
            <a:avLst/>
          </a:prstGeom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 bwMode="white">
          <a:xfrm>
            <a:off x="1975294" y="2806700"/>
            <a:ext cx="8241412" cy="1143000"/>
          </a:xfrm>
        </p:spPr>
        <p:txBody>
          <a:bodyPr anchor="ctr"/>
          <a:lstStyle>
            <a:lvl1pPr algn="ctr">
              <a:defRPr sz="6000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5E6859D9-B83B-7E47-A119-787990B45CE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5544" y="457200"/>
            <a:ext cx="17526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063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F80EC874-195E-D247-957F-E9E76DBAEA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300" cy="685085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xmlns="" id="{B6D3E471-D882-9647-9557-68909558F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228600"/>
            <a:ext cx="8331200" cy="685800"/>
          </a:xfrm>
        </p:spPr>
        <p:txBody>
          <a:bodyPr anchor="ctr"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3ACED35E-A674-A441-96A5-E5E19B0AF7B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323850"/>
            <a:ext cx="1485900" cy="4953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95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27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xmlns="" id="{61D8419F-47F7-A448-8A21-0DEB2E325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228600"/>
            <a:ext cx="8331200" cy="685800"/>
          </a:xfrm>
        </p:spPr>
        <p:txBody>
          <a:bodyPr anchor="ctr"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xmlns="" id="{8F022917-BD2A-4447-8C53-D1834ED6C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228600"/>
            <a:ext cx="8331200" cy="685800"/>
          </a:xfrm>
        </p:spPr>
        <p:txBody>
          <a:bodyPr anchor="ctr"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xmlns="" id="{95F00B06-E2FA-E14D-9387-EAFCC9787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228600"/>
            <a:ext cx="8331200" cy="685800"/>
          </a:xfrm>
        </p:spPr>
        <p:txBody>
          <a:bodyPr anchor="ctr"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F80EC874-195E-D247-957F-E9E76DBAEA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299" cy="685085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3ACED35E-A674-A441-96A5-E5E19B0AF7B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22860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33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387D3C42-27D5-1729-7188-B2F73873FE9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299" cy="685085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95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27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260B13B9-920C-8E00-985F-8BF4B550CC4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22860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601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5FAB2A30-4E07-0F91-F34F-F0F6600A043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299" cy="6850856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0D4EF8E7-9F18-686C-3C5A-3B9995EAFEF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22860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32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6C0A9D85-0DEF-670F-52BE-0194449C5B9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299" cy="6850856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443B42E9-55F2-3952-E5AE-019DE6AE5E3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22860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040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5BCD7D34-DAE8-F446-9360-736B80D4833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299" cy="685085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xmlns="" id="{635BB765-9234-1A4F-A5DB-03E4884C29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black">
          <a:xfrm>
            <a:off x="406401" y="76200"/>
            <a:ext cx="84328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748FE4F2-63DE-5147-979D-BA92F10A575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32385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37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C5A32561-EECB-1E43-89F5-999840359E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299" cy="685085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xmlns="" id="{BD1ECF25-E9F3-6349-9711-A6F89F872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76200"/>
            <a:ext cx="8331200" cy="838200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B07F0B03-3BC8-0749-8FE1-589AAA37CB2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22860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90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5BCD7D34-DAE8-F446-9360-736B80D4833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299" cy="685085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xmlns="" id="{635BB765-9234-1A4F-A5DB-03E4884C29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black">
          <a:xfrm>
            <a:off x="406401" y="76200"/>
            <a:ext cx="84328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748FE4F2-63DE-5147-979D-BA92F10A575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32385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90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C5A32561-EECB-1E43-89F5-999840359E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299" cy="685085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xmlns="" id="{BD1ECF25-E9F3-6349-9711-A6F89F872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76200"/>
            <a:ext cx="8331200" cy="838200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B07F0B03-3BC8-0749-8FE1-589AAA37CB2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22860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389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5BCD7D34-DAE8-F446-9360-736B80D4833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300" cy="685085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xmlns="" id="{635BB765-9234-1A4F-A5DB-03E4884C29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black">
          <a:xfrm>
            <a:off x="406401" y="76200"/>
            <a:ext cx="84328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748FE4F2-63DE-5147-979D-BA92F10A575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32385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100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C5A32561-EECB-1E43-89F5-999840359E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300" cy="685085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xmlns="" id="{BD1ECF25-E9F3-6349-9711-A6F89F872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76200"/>
            <a:ext cx="8331200" cy="838200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B07F0B03-3BC8-0749-8FE1-589AAA37CB2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22860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88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AE426493-D662-6444-A4CA-0903500D1C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black">
          <a:xfrm>
            <a:off x="406401" y="76200"/>
            <a:ext cx="84328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50B145D0-983E-5645-806E-C247DD0E0F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300" cy="685085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xmlns="" id="{635BB765-9234-1A4F-A5DB-03E4884C29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black">
          <a:xfrm>
            <a:off x="406401" y="76200"/>
            <a:ext cx="84328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18FD5463-169F-7C42-8C33-303F57160CE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32385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24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7B8B2F9C-3D9D-E748-8107-3B4504F8797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0" y="228600"/>
            <a:ext cx="1930400" cy="482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75C6503B-4ED5-DD4B-BAE8-D9347CDED92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0" y="3572"/>
            <a:ext cx="12179300" cy="685085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xmlns="" id="{BD1ECF25-E9F3-6349-9711-A6F89F872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76200"/>
            <a:ext cx="8331200" cy="838200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A0249FA4-8A06-D64F-ABAB-FF3EFA0A1D9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22860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91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xmlns="" id="{2528324A-1DE6-216A-2B83-A6370BFC0407}"/>
              </a:ext>
            </a:extLst>
          </p:cNvPr>
          <p:cNvPicPr>
            <a:picLocks noChangeAspect="1"/>
          </p:cNvPicPr>
          <p:nvPr userDrawn="1"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black">
          <a:xfrm>
            <a:off x="406401" y="76200"/>
            <a:ext cx="84328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black">
          <a:xfrm>
            <a:off x="1079500" y="1981200"/>
            <a:ext cx="10363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4246DA92-1034-644A-82C4-A4EF8A8E7B89}"/>
              </a:ext>
            </a:extLst>
          </p:cNvPr>
          <p:cNvPicPr>
            <a:picLocks noChangeAspect="1"/>
          </p:cNvPicPr>
          <p:nvPr userDrawn="1"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9699" y="323850"/>
            <a:ext cx="1485900" cy="4953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3" r:id="rId2"/>
    <p:sldLayoutId id="2147483667" r:id="rId3"/>
    <p:sldLayoutId id="2147483650" r:id="rId4"/>
    <p:sldLayoutId id="2147483652" r:id="rId5"/>
    <p:sldLayoutId id="2147483653" r:id="rId6"/>
    <p:sldLayoutId id="2147483661" r:id="rId7"/>
    <p:sldLayoutId id="2147483672" r:id="rId8"/>
    <p:sldLayoutId id="2147483673" r:id="rId9"/>
    <p:sldLayoutId id="2147483674" r:id="rId10"/>
    <p:sldLayoutId id="2147483675" r:id="rId11"/>
    <p:sldLayoutId id="2147483670" r:id="rId12"/>
    <p:sldLayoutId id="2147483671" r:id="rId13"/>
    <p:sldLayoutId id="2147483668" r:id="rId14"/>
    <p:sldLayoutId id="2147483669" r:id="rId15"/>
    <p:sldLayoutId id="2147483664" r:id="rId16"/>
    <p:sldLayoutId id="2147483665" r:id="rId17"/>
    <p:sldLayoutId id="2147483655" r:id="rId18"/>
    <p:sldLayoutId id="2147483666" r:id="rId19"/>
    <p:sldLayoutId id="2147483662" r:id="rId20"/>
  </p:sldLayoutIdLst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  <p:hf hdr="0" ftr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b="0" i="0">
          <a:solidFill>
            <a:srgbClr val="3F3F3F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b="0" i="0">
          <a:solidFill>
            <a:srgbClr val="3F3F3F"/>
          </a:solidFill>
          <a:latin typeface="Arial" panose="020B0604020202020204" pitchFamily="34" charset="0"/>
          <a:cs typeface="Arial" panose="020B0604020202020204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b="0" i="0">
          <a:solidFill>
            <a:srgbClr val="3F3F3F"/>
          </a:solidFill>
          <a:latin typeface="Arial" panose="020B0604020202020204" pitchFamily="34" charset="0"/>
          <a:cs typeface="Arial" panose="020B0604020202020204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b="0" i="0">
          <a:solidFill>
            <a:srgbClr val="3F3F3F"/>
          </a:solidFill>
          <a:latin typeface="Arial" panose="020B0604020202020204" pitchFamily="34" charset="0"/>
          <a:cs typeface="Arial" panose="020B0604020202020204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0" i="0">
          <a:solidFill>
            <a:srgbClr val="3F3F3F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54B8E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54B8E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54B8E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54B8E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18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8.pn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chart" Target="../charts/chart1.xml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8.png"/><Relationship Id="rId5" Type="http://schemas.openxmlformats.org/officeDocument/2006/relationships/chart" Target="../charts/chart2.xml"/><Relationship Id="rId4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8.pn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4.jp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8.png"/><Relationship Id="rId4" Type="http://schemas.openxmlformats.org/officeDocument/2006/relationships/image" Target="../media/image25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8.png"/><Relationship Id="rId4" Type="http://schemas.openxmlformats.org/officeDocument/2006/relationships/image" Target="../media/image26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8.png"/><Relationship Id="rId5" Type="http://schemas.openxmlformats.org/officeDocument/2006/relationships/image" Target="../media/image27.jpg"/><Relationship Id="rId4" Type="http://schemas.openxmlformats.org/officeDocument/2006/relationships/notesSlide" Target="../notesSlides/notesSlide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18.png"/><Relationship Id="rId4" Type="http://schemas.openxmlformats.org/officeDocument/2006/relationships/image" Target="../media/image28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9.jpg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18.png"/><Relationship Id="rId4" Type="http://schemas.openxmlformats.org/officeDocument/2006/relationships/image" Target="../media/image30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8.pn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notesSlide" Target="../notesSlides/notesSlid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8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notesSlide" Target="../notesSlides/notesSlide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18.png"/><Relationship Id="rId5" Type="http://schemas.openxmlformats.org/officeDocument/2006/relationships/image" Target="../media/image30.jpg"/><Relationship Id="rId4" Type="http://schemas.openxmlformats.org/officeDocument/2006/relationships/notesSlide" Target="../notesSlides/notesSlide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8.png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32.jpeg"/><Relationship Id="rId5" Type="http://schemas.openxmlformats.org/officeDocument/2006/relationships/image" Target="../media/image33.jpeg"/><Relationship Id="rId4" Type="http://schemas.openxmlformats.org/officeDocument/2006/relationships/notesSlide" Target="../notesSlides/notesSlide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18.png"/><Relationship Id="rId5" Type="http://schemas.openxmlformats.org/officeDocument/2006/relationships/image" Target="../media/image32.jpeg"/><Relationship Id="rId4" Type="http://schemas.openxmlformats.org/officeDocument/2006/relationships/image" Target="../media/image33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microsoft.com/office/2007/relationships/media" Target="../media/media27.m4a"/><Relationship Id="rId7" Type="http://schemas.openxmlformats.org/officeDocument/2006/relationships/image" Target="../media/image34.png"/><Relationship Id="rId2" Type="http://schemas.openxmlformats.org/officeDocument/2006/relationships/video" Target="../media/media26.wmv"/><Relationship Id="rId1" Type="http://schemas.microsoft.com/office/2007/relationships/media" Target="../media/media26.wmv"/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27.m4a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18.png"/><Relationship Id="rId4" Type="http://schemas.openxmlformats.org/officeDocument/2006/relationships/image" Target="../media/image35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18.png"/><Relationship Id="rId5" Type="http://schemas.openxmlformats.org/officeDocument/2006/relationships/image" Target="../media/image36.jpg"/><Relationship Id="rId4" Type="http://schemas.openxmlformats.org/officeDocument/2006/relationships/notesSlide" Target="../notesSlides/notesSlide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18.png"/><Relationship Id="rId4" Type="http://schemas.openxmlformats.org/officeDocument/2006/relationships/image" Target="../media/image36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5" Type="http://schemas.openxmlformats.org/officeDocument/2006/relationships/image" Target="../media/image18.png"/><Relationship Id="rId4" Type="http://schemas.openxmlformats.org/officeDocument/2006/relationships/image" Target="../media/image37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18.pn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notesSlide" Target="../notesSlides/notesSlide1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18.png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notesSlide" Target="../notesSlides/notesSlide1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microsoft.com/office/2007/relationships/media" Target="../media/media35.m4a"/><Relationship Id="rId7" Type="http://schemas.openxmlformats.org/officeDocument/2006/relationships/image" Target="../media/image42.png"/><Relationship Id="rId2" Type="http://schemas.openxmlformats.org/officeDocument/2006/relationships/video" Target="../media/media34.wmv"/><Relationship Id="rId1" Type="http://schemas.microsoft.com/office/2007/relationships/media" Target="../media/media34.wmv"/><Relationship Id="rId6" Type="http://schemas.openxmlformats.org/officeDocument/2006/relationships/notesSlide" Target="../notesSlides/notesSlide18.xml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35.m4a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9.xml"/><Relationship Id="rId3" Type="http://schemas.microsoft.com/office/2007/relationships/media" Target="../media/media37.wmv"/><Relationship Id="rId7" Type="http://schemas.openxmlformats.org/officeDocument/2006/relationships/slideLayout" Target="../slideLayouts/slideLayout4.xml"/><Relationship Id="rId2" Type="http://schemas.openxmlformats.org/officeDocument/2006/relationships/video" Target="../media/media36.wmv"/><Relationship Id="rId1" Type="http://schemas.microsoft.com/office/2007/relationships/media" Target="../media/media36.wmv"/><Relationship Id="rId6" Type="http://schemas.openxmlformats.org/officeDocument/2006/relationships/audio" Target="../media/media38.m4a"/><Relationship Id="rId11" Type="http://schemas.openxmlformats.org/officeDocument/2006/relationships/image" Target="../media/image18.png"/><Relationship Id="rId5" Type="http://schemas.microsoft.com/office/2007/relationships/media" Target="../media/media38.m4a"/><Relationship Id="rId10" Type="http://schemas.openxmlformats.org/officeDocument/2006/relationships/image" Target="../media/image44.png"/><Relationship Id="rId4" Type="http://schemas.openxmlformats.org/officeDocument/2006/relationships/video" Target="../media/media37.wmv"/><Relationship Id="rId9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18.pn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18.pn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8.png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notesSlide" Target="../notesSlides/notesSlide20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microsoft.com/office/2007/relationships/media" Target="../media/media43.wmv"/><Relationship Id="rId7" Type="http://schemas.openxmlformats.org/officeDocument/2006/relationships/slideLayout" Target="../slideLayouts/slideLayout5.xml"/><Relationship Id="rId2" Type="http://schemas.openxmlformats.org/officeDocument/2006/relationships/video" Target="../media/media42.wmv"/><Relationship Id="rId1" Type="http://schemas.microsoft.com/office/2007/relationships/media" Target="../media/media42.wmv"/><Relationship Id="rId6" Type="http://schemas.openxmlformats.org/officeDocument/2006/relationships/audio" Target="../media/media44.m4a"/><Relationship Id="rId5" Type="http://schemas.microsoft.com/office/2007/relationships/media" Target="../media/media44.m4a"/><Relationship Id="rId10" Type="http://schemas.openxmlformats.org/officeDocument/2006/relationships/image" Target="../media/image18.png"/><Relationship Id="rId4" Type="http://schemas.openxmlformats.org/officeDocument/2006/relationships/video" Target="../media/media43.wmv"/><Relationship Id="rId9" Type="http://schemas.openxmlformats.org/officeDocument/2006/relationships/image" Target="../media/image50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microsoft.com/office/2007/relationships/media" Target="../media/media46.wmv"/><Relationship Id="rId7" Type="http://schemas.openxmlformats.org/officeDocument/2006/relationships/slideLayout" Target="../slideLayouts/slideLayout4.xml"/><Relationship Id="rId2" Type="http://schemas.openxmlformats.org/officeDocument/2006/relationships/video" Target="../media/media45.wmv"/><Relationship Id="rId1" Type="http://schemas.microsoft.com/office/2007/relationships/media" Target="../media/media45.wmv"/><Relationship Id="rId6" Type="http://schemas.openxmlformats.org/officeDocument/2006/relationships/audio" Target="../media/media47.m4a"/><Relationship Id="rId5" Type="http://schemas.microsoft.com/office/2007/relationships/media" Target="../media/media47.m4a"/><Relationship Id="rId10" Type="http://schemas.openxmlformats.org/officeDocument/2006/relationships/image" Target="../media/image18.png"/><Relationship Id="rId4" Type="http://schemas.openxmlformats.org/officeDocument/2006/relationships/video" Target="../media/media46.wmv"/><Relationship Id="rId9" Type="http://schemas.openxmlformats.org/officeDocument/2006/relationships/image" Target="../media/image5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5" Type="http://schemas.openxmlformats.org/officeDocument/2006/relationships/image" Target="../media/image18.png"/><Relationship Id="rId4" Type="http://schemas.openxmlformats.org/officeDocument/2006/relationships/image" Target="../media/image52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5" Type="http://schemas.openxmlformats.org/officeDocument/2006/relationships/image" Target="../media/image18.png"/><Relationship Id="rId4" Type="http://schemas.openxmlformats.org/officeDocument/2006/relationships/image" Target="../media/image53.jp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microsoft.com/office/2007/relationships/media" Target="../media/media51.wmv"/><Relationship Id="rId7" Type="http://schemas.openxmlformats.org/officeDocument/2006/relationships/slideLayout" Target="../slideLayouts/slideLayout4.xml"/><Relationship Id="rId2" Type="http://schemas.openxmlformats.org/officeDocument/2006/relationships/video" Target="../media/media50.wmv"/><Relationship Id="rId1" Type="http://schemas.microsoft.com/office/2007/relationships/media" Target="../media/media50.wmv"/><Relationship Id="rId6" Type="http://schemas.openxmlformats.org/officeDocument/2006/relationships/audio" Target="../media/media52.m4a"/><Relationship Id="rId5" Type="http://schemas.microsoft.com/office/2007/relationships/media" Target="../media/media52.m4a"/><Relationship Id="rId10" Type="http://schemas.openxmlformats.org/officeDocument/2006/relationships/image" Target="../media/image18.png"/><Relationship Id="rId4" Type="http://schemas.openxmlformats.org/officeDocument/2006/relationships/video" Target="../media/media51.wmv"/><Relationship Id="rId9" Type="http://schemas.openxmlformats.org/officeDocument/2006/relationships/image" Target="../media/image5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5" Type="http://schemas.openxmlformats.org/officeDocument/2006/relationships/image" Target="../media/image18.png"/><Relationship Id="rId4" Type="http://schemas.openxmlformats.org/officeDocument/2006/relationships/image" Target="../media/image56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5" Type="http://schemas.openxmlformats.org/officeDocument/2006/relationships/image" Target="../media/image57.jpeg"/><Relationship Id="rId4" Type="http://schemas.openxmlformats.org/officeDocument/2006/relationships/image" Target="../media/image18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microsoft.com/office/2007/relationships/media" Target="../media/media56.wmv"/><Relationship Id="rId7" Type="http://schemas.openxmlformats.org/officeDocument/2006/relationships/slideLayout" Target="../slideLayouts/slideLayout4.xml"/><Relationship Id="rId2" Type="http://schemas.openxmlformats.org/officeDocument/2006/relationships/video" Target="../media/media55.wmv"/><Relationship Id="rId1" Type="http://schemas.microsoft.com/office/2007/relationships/media" Target="../media/media55.wmv"/><Relationship Id="rId6" Type="http://schemas.openxmlformats.org/officeDocument/2006/relationships/audio" Target="../media/media57.m4a"/><Relationship Id="rId5" Type="http://schemas.microsoft.com/office/2007/relationships/media" Target="../media/media57.m4a"/><Relationship Id="rId10" Type="http://schemas.openxmlformats.org/officeDocument/2006/relationships/image" Target="../media/image18.png"/><Relationship Id="rId4" Type="http://schemas.openxmlformats.org/officeDocument/2006/relationships/video" Target="../media/media56.wmv"/><Relationship Id="rId9" Type="http://schemas.openxmlformats.org/officeDocument/2006/relationships/image" Target="../media/image58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8.m4a"/><Relationship Id="rId1" Type="http://schemas.microsoft.com/office/2007/relationships/media" Target="../media/media58.m4a"/><Relationship Id="rId5" Type="http://schemas.openxmlformats.org/officeDocument/2006/relationships/image" Target="../media/image18.png"/><Relationship Id="rId4" Type="http://schemas.openxmlformats.org/officeDocument/2006/relationships/image" Target="../media/image59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4" Type="http://schemas.openxmlformats.org/officeDocument/2006/relationships/image" Target="../media/image18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23900" y="1867367"/>
            <a:ext cx="10401300" cy="1866433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4500" dirty="0"/>
              <a:t>COMPARTMENT SYNDROME AND FASCIOTOMY OF THE LOWER EXTREMITY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723900" y="5803900"/>
            <a:ext cx="8382000" cy="533400"/>
          </a:xfrm>
          <a:prstGeom prst="rect">
            <a:avLst/>
          </a:prstGeom>
          <a:noFill/>
        </p:spPr>
        <p:txBody>
          <a:bodyPr/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Col (R) Mark W. Bowyer, MD, FACS; Ben </a:t>
            </a:r>
            <a:r>
              <a:rPr 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Eiseman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Professor of Surgery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Department of Surgery, Uniformed Services University and Walter Reed NMMC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F8E3D23D-72AA-1B58-46BE-152B120B8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09528" y="44958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0500">
        <p:fade/>
      </p:transition>
    </mc:Choice>
    <mc:Fallback xmlns="">
      <p:transition spd="med" advTm="305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2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xmlns="" id="{3D975726-3DF4-7E48-882F-69B4E6DE5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0" y="1752600"/>
            <a:ext cx="8839200" cy="3962400"/>
          </a:xfrm>
        </p:spPr>
        <p:txBody>
          <a:bodyPr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1CA3D1"/>
                </a:solidFill>
              </a:rPr>
              <a:t>Many otherwise well-trained providers are </a:t>
            </a:r>
            <a:br>
              <a:rPr lang="en-US" b="1" dirty="0">
                <a:solidFill>
                  <a:srgbClr val="1CA3D1"/>
                </a:solidFill>
              </a:rPr>
            </a:br>
            <a:r>
              <a:rPr lang="en-US" b="1" dirty="0">
                <a:solidFill>
                  <a:srgbClr val="1CA3D1"/>
                </a:solidFill>
              </a:rPr>
              <a:t>ill-prepared to recognize and properly treat compartment syndromes of the extremities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67F233-409A-C143-A520-5A8BCB7B6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The Problem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7DC6BE19-82A3-F2CD-C63D-EAD1E6FCB3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426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000">
        <p:fade/>
      </p:transition>
    </mc:Choice>
    <mc:Fallback xmlns="">
      <p:transition spd="med" advTm="1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550" objId="3"/>
        <p14:stopEvt time="42024" objId="3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ACD47D75-2BC0-9047-95E0-619BA76265FB}"/>
              </a:ext>
            </a:extLst>
          </p:cNvPr>
          <p:cNvSpPr/>
          <p:nvPr/>
        </p:nvSpPr>
        <p:spPr bwMode="auto">
          <a:xfrm>
            <a:off x="4419601" y="1088136"/>
            <a:ext cx="8314267" cy="5550408"/>
          </a:xfrm>
          <a:prstGeom prst="rect">
            <a:avLst/>
          </a:prstGeom>
          <a:solidFill>
            <a:schemeClr val="tx1">
              <a:alpha val="6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D95AE45-134F-D04F-B6DE-5C87EE705BE8}"/>
              </a:ext>
            </a:extLst>
          </p:cNvPr>
          <p:cNvSpPr txBox="1">
            <a:spLocks/>
          </p:cNvSpPr>
          <p:nvPr/>
        </p:nvSpPr>
        <p:spPr>
          <a:xfrm>
            <a:off x="5105400" y="1676400"/>
            <a:ext cx="6218766" cy="4267200"/>
          </a:xfrm>
          <a:prstGeom prst="rect">
            <a:avLst/>
          </a:prstGeom>
        </p:spPr>
        <p:txBody>
          <a:bodyPr anchor="ctr"/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3F3F3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>
              <a:spcBef>
                <a:spcPts val="600"/>
              </a:spcBef>
              <a:spcAft>
                <a:spcPts val="1800"/>
              </a:spcAft>
              <a:buNone/>
            </a:pPr>
            <a:r>
              <a:rPr lang="en-US" kern="0" dirty="0">
                <a:solidFill>
                  <a:schemeClr val="bg1"/>
                </a:solidFill>
              </a:rPr>
              <a:t>In 2007, </a:t>
            </a:r>
            <a:r>
              <a:rPr lang="en-US" b="1" kern="0" dirty="0">
                <a:solidFill>
                  <a:srgbClr val="1CA3D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&gt;20% </a:t>
            </a:r>
            <a:r>
              <a:rPr lang="en-US" kern="0" dirty="0">
                <a:solidFill>
                  <a:schemeClr val="bg1"/>
                </a:solidFill>
              </a:rPr>
              <a:t>of Fasciotomies performed on troops were done incorrectly with potentially preventable loss of limb and life</a:t>
            </a: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xmlns="" id="{9D4FEB30-11FE-C740-B07F-A8DF660ED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228600"/>
            <a:ext cx="8331200" cy="685800"/>
          </a:xfrm>
        </p:spPr>
        <p:txBody>
          <a:bodyPr/>
          <a:lstStyle/>
          <a:p>
            <a:r>
              <a:rPr lang="en-US" dirty="0"/>
              <a:t>Consequences</a:t>
            </a:r>
            <a:endParaRPr lang="en-US" sz="2800" b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50B20559-40BC-1A4F-ADB8-7DB629A0755A}"/>
              </a:ext>
            </a:extLst>
          </p:cNvPr>
          <p:cNvSpPr txBox="1"/>
          <p:nvPr/>
        </p:nvSpPr>
        <p:spPr>
          <a:xfrm>
            <a:off x="5466080" y="879856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2" descr="http://2.bp.blogspot.com/-87LqzCr_R5M/Tw_tCKCGHNI/AAAAAAAAAyI/-6mj-vZN5Gw/s320/IMG_3430.JPG">
            <a:extLst>
              <a:ext uri="{FF2B5EF4-FFF2-40B4-BE49-F238E27FC236}">
                <a16:creationId xmlns:a16="http://schemas.microsoft.com/office/drawing/2014/main" xmlns="" id="{0930DAD6-2390-51CA-A446-B3F151811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182" y="1088136"/>
            <a:ext cx="4429784" cy="3060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s://s-media-cache-ak0.pinimg.com/736x/34/aa/97/34aa979b2c33a1d5b4b4de6d179266ef--amputation-the-knee.jpg">
            <a:extLst>
              <a:ext uri="{FF2B5EF4-FFF2-40B4-BE49-F238E27FC236}">
                <a16:creationId xmlns:a16="http://schemas.microsoft.com/office/drawing/2014/main" xmlns="" id="{4C2490A6-4DD8-A9BE-A973-4990F1502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43374"/>
            <a:ext cx="4419601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873264C8-3E1A-F2E4-D446-B3ECC45197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15859" y="6019800"/>
            <a:ext cx="551854" cy="551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38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5000">
        <p:fade/>
      </p:transition>
    </mc:Choice>
    <mc:Fallback xmlns="">
      <p:transition spd="med" advTm="2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6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198CA404-C8DF-9F4D-89AC-477E99382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3400" y="1835567"/>
            <a:ext cx="4648200" cy="4114800"/>
          </a:xfrm>
        </p:spPr>
        <p:txBody>
          <a:bodyPr anchor="ctr"/>
          <a:lstStyle/>
          <a:p>
            <a:pPr marL="0" indent="0">
              <a:spcBef>
                <a:spcPts val="1320"/>
              </a:spcBef>
              <a:buNone/>
            </a:pPr>
            <a:r>
              <a:rPr lang="en-US" sz="3000" dirty="0"/>
              <a:t>Thorough Understanding of Etiology and Diagnosis</a:t>
            </a:r>
          </a:p>
          <a:p>
            <a:pPr marL="0" indent="0">
              <a:spcBef>
                <a:spcPts val="1320"/>
              </a:spcBef>
              <a:buNone/>
            </a:pPr>
            <a:r>
              <a:rPr lang="en-US" sz="3000" dirty="0"/>
              <a:t>Mastery of 2 incision 4 Compartment Fasciotomy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8AA889B0-CB95-8048-B94A-BCF6F11ED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Loss of Limb or Life from CS</a:t>
            </a:r>
            <a:endParaRPr lang="en-US" sz="2800" b="0" dirty="0"/>
          </a:p>
        </p:txBody>
      </p:sp>
      <p:pic>
        <p:nvPicPr>
          <p:cNvPr id="5" name="Picture 2" descr="http://www.presseagence.fr/lettre-economique-politique-paca/files/2016/10/prevention-visuel.jpg">
            <a:extLst>
              <a:ext uri="{FF2B5EF4-FFF2-40B4-BE49-F238E27FC236}">
                <a16:creationId xmlns:a16="http://schemas.microsoft.com/office/drawing/2014/main" xmlns="" id="{AD7CEDB3-CD1A-6D63-65A6-227ED3D93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752" y="2133600"/>
            <a:ext cx="6573248" cy="3518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B9617292-970C-C47D-3ADF-B29CA83167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5943600"/>
            <a:ext cx="609600" cy="622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3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3000">
        <p:fade/>
      </p:transition>
    </mc:Choice>
    <mc:Fallback xmlns="">
      <p:transition spd="med" advTm="2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9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198CA404-C8DF-9F4D-89AC-477E99382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0" y="1295400"/>
            <a:ext cx="9144000" cy="4953000"/>
          </a:xfrm>
        </p:spPr>
        <p:txBody>
          <a:bodyPr anchor="ctr"/>
          <a:lstStyle/>
          <a:p>
            <a:pPr marL="0" indent="0">
              <a:spcAft>
                <a:spcPts val="600"/>
              </a:spcAft>
              <a:buNone/>
            </a:pPr>
            <a:r>
              <a:rPr lang="en-US" sz="3500" b="1" dirty="0"/>
              <a:t>There two general ways that CS develops: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000" dirty="0"/>
              <a:t>Restriction of the size of the compartment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000" dirty="0"/>
              <a:t>Increase in the volume of the compartment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8AA889B0-CB95-8048-B94A-BCF6F11ED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Etiology of Compartment Syndrome</a:t>
            </a:r>
            <a:endParaRPr lang="en-US" sz="2800" b="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3F0D3181-C52D-3CA9-B7AD-46380759CE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71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000">
        <p:fade/>
      </p:transition>
    </mc:Choice>
    <mc:Fallback xmlns="">
      <p:transition spd="med" advTm="1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4A8B2707-1301-3F23-D335-DCD8175FD308}"/>
              </a:ext>
            </a:extLst>
          </p:cNvPr>
          <p:cNvSpPr/>
          <p:nvPr/>
        </p:nvSpPr>
        <p:spPr bwMode="auto">
          <a:xfrm>
            <a:off x="4419601" y="1088136"/>
            <a:ext cx="8314267" cy="5550408"/>
          </a:xfrm>
          <a:prstGeom prst="rect">
            <a:avLst/>
          </a:prstGeom>
          <a:solidFill>
            <a:schemeClr val="tx1">
              <a:alpha val="6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8AA889B0-CB95-8048-B94A-BCF6F11ED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Restriction of the Size of the Compartment</a:t>
            </a:r>
            <a:endParaRPr lang="en-US" sz="2800" b="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198CA404-C8DF-9F4D-89AC-477E9938218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626768" y="-5549308"/>
            <a:ext cx="5791200" cy="4114800"/>
          </a:xfrm>
        </p:spPr>
        <p:txBody>
          <a:bodyPr anchor="ctr"/>
          <a:lstStyle/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dirty="0">
                <a:solidFill>
                  <a:schemeClr val="bg2">
                    <a:lumMod val="75000"/>
                  </a:schemeClr>
                </a:solidFill>
                <a:latin typeface="Arial" charset="0"/>
              </a:rPr>
              <a:t>Casts/splints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dirty="0">
                <a:solidFill>
                  <a:schemeClr val="bg2">
                    <a:lumMod val="75000"/>
                  </a:schemeClr>
                </a:solidFill>
                <a:latin typeface="Arial" charset="0"/>
              </a:rPr>
              <a:t>Burn eschar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dirty="0">
                <a:solidFill>
                  <a:schemeClr val="bg2">
                    <a:lumMod val="75000"/>
                  </a:schemeClr>
                </a:solidFill>
                <a:latin typeface="Arial" charset="0"/>
              </a:rPr>
              <a:t>Tourniquets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dirty="0">
                <a:solidFill>
                  <a:schemeClr val="bg2">
                    <a:lumMod val="75000"/>
                  </a:schemeClr>
                </a:solidFill>
                <a:latin typeface="Arial" charset="0"/>
              </a:rPr>
              <a:t>Tight dressings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dirty="0">
                <a:solidFill>
                  <a:schemeClr val="bg2">
                    <a:lumMod val="75000"/>
                  </a:schemeClr>
                </a:solidFill>
                <a:latin typeface="Arial" charset="0"/>
              </a:rPr>
              <a:t>Military antishock trousers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dirty="0">
                <a:solidFill>
                  <a:schemeClr val="bg2">
                    <a:lumMod val="75000"/>
                  </a:schemeClr>
                </a:solidFill>
                <a:latin typeface="Arial" charset="0"/>
              </a:rPr>
              <a:t>Automated BP monitoring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dirty="0" err="1">
                <a:solidFill>
                  <a:schemeClr val="bg2">
                    <a:lumMod val="75000"/>
                  </a:schemeClr>
                </a:solidFill>
                <a:latin typeface="Arial" charset="0"/>
              </a:rPr>
              <a:t>Malpositioning</a:t>
            </a:r>
            <a:r>
              <a:rPr lang="en-US" altLang="en-US" sz="3000" dirty="0">
                <a:solidFill>
                  <a:schemeClr val="bg2">
                    <a:lumMod val="75000"/>
                  </a:schemeClr>
                </a:solidFill>
                <a:latin typeface="Arial" charset="0"/>
              </a:rPr>
              <a:t> on OR table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8099FFEB-6B23-6AFD-FC3F-E97F322D5D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4" name="Content Placeholder 1">
            <a:extLst>
              <a:ext uri="{FF2B5EF4-FFF2-40B4-BE49-F238E27FC236}">
                <a16:creationId xmlns:a16="http://schemas.microsoft.com/office/drawing/2014/main" xmlns="" id="{16AEAB7A-F43B-41BD-169B-F23980E5DCC7}"/>
              </a:ext>
            </a:extLst>
          </p:cNvPr>
          <p:cNvSpPr txBox="1">
            <a:spLocks/>
          </p:cNvSpPr>
          <p:nvPr/>
        </p:nvSpPr>
        <p:spPr bwMode="black">
          <a:xfrm>
            <a:off x="5626768" y="1752600"/>
            <a:ext cx="5791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3F3F3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kern="0" dirty="0">
                <a:solidFill>
                  <a:schemeClr val="bg1"/>
                </a:solidFill>
                <a:latin typeface="Arial" charset="0"/>
              </a:rPr>
              <a:t>Casts/splints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kern="0" dirty="0">
                <a:solidFill>
                  <a:schemeClr val="bg1"/>
                </a:solidFill>
                <a:latin typeface="Arial" charset="0"/>
              </a:rPr>
              <a:t>Burn eschar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kern="0" dirty="0">
                <a:solidFill>
                  <a:schemeClr val="bg1"/>
                </a:solidFill>
                <a:latin typeface="Arial" charset="0"/>
              </a:rPr>
              <a:t>Tourniquets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kern="0" dirty="0">
                <a:solidFill>
                  <a:schemeClr val="bg1"/>
                </a:solidFill>
                <a:latin typeface="Arial" charset="0"/>
              </a:rPr>
              <a:t>Tight dressings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kern="0" dirty="0">
                <a:solidFill>
                  <a:schemeClr val="bg1"/>
                </a:solidFill>
                <a:latin typeface="Arial" charset="0"/>
              </a:rPr>
              <a:t>Military antishock trousers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kern="0" dirty="0">
                <a:solidFill>
                  <a:schemeClr val="bg1"/>
                </a:solidFill>
                <a:latin typeface="Arial" charset="0"/>
              </a:rPr>
              <a:t>Automated BP monitoring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000" kern="0" dirty="0" err="1">
                <a:solidFill>
                  <a:schemeClr val="bg1"/>
                </a:solidFill>
                <a:latin typeface="Arial" charset="0"/>
              </a:rPr>
              <a:t>Malpositioning</a:t>
            </a:r>
            <a:r>
              <a:rPr lang="en-US" altLang="en-US" sz="3000" kern="0" dirty="0">
                <a:solidFill>
                  <a:schemeClr val="bg1"/>
                </a:solidFill>
                <a:latin typeface="Arial" charset="0"/>
              </a:rPr>
              <a:t> on OR table</a:t>
            </a:r>
          </a:p>
        </p:txBody>
      </p:sp>
    </p:spTree>
    <p:extLst>
      <p:ext uri="{BB962C8B-B14F-4D97-AF65-F5344CB8AC3E}">
        <p14:creationId xmlns:p14="http://schemas.microsoft.com/office/powerpoint/2010/main" val="2254966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9000">
        <p:fade/>
      </p:transition>
    </mc:Choice>
    <mc:Fallback xmlns="">
      <p:transition spd="med" advTm="19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3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" presetClass="emph" presetSubtype="2" repeatCount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repeatCount="0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grpId="0" nodeType="withEffect">
                                  <p:stCondLst>
                                    <p:cond delay="95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3" presetClass="emph" presetSubtype="2" fill="hold" grpId="0" nodeType="withEffect">
                                  <p:stCondLst>
                                    <p:cond delay="125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3" presetClass="emph" presetSubtype="2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10" presetClass="entr" presetSubtype="0" repeatCount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repeatCount="0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12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 build="p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B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F22DC1EA-7B63-2C6C-79D9-D3B4D00B1202}"/>
              </a:ext>
            </a:extLst>
          </p:cNvPr>
          <p:cNvSpPr/>
          <p:nvPr/>
        </p:nvSpPr>
        <p:spPr bwMode="auto">
          <a:xfrm>
            <a:off x="5791200" y="1866100"/>
            <a:ext cx="8314267" cy="3971544"/>
          </a:xfrm>
          <a:prstGeom prst="rect">
            <a:avLst/>
          </a:prstGeom>
          <a:solidFill>
            <a:schemeClr val="tx1">
              <a:lumMod val="95000"/>
              <a:lumOff val="5000"/>
              <a:alpha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8AA889B0-CB95-8048-B94A-BCF6F11ED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Increased Compartment Volume</a:t>
            </a:r>
            <a:endParaRPr lang="en-US" sz="2800" b="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198CA404-C8DF-9F4D-89AC-477E9938218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512428" y="1752600"/>
            <a:ext cx="4653546" cy="4114800"/>
          </a:xfrm>
        </p:spPr>
        <p:txBody>
          <a:bodyPr anchor="ctr"/>
          <a:lstStyle/>
          <a:p>
            <a:pPr marL="0" indent="0">
              <a:spcAft>
                <a:spcPts val="0"/>
              </a:spcAft>
              <a:buNone/>
            </a:pPr>
            <a:r>
              <a:rPr lang="en-US" sz="3500" b="1" dirty="0">
                <a:solidFill>
                  <a:srgbClr val="E1B25C"/>
                </a:solidFill>
              </a:rPr>
              <a:t>From Hemorrhage</a:t>
            </a:r>
          </a:p>
          <a:p>
            <a:pPr>
              <a:spcAft>
                <a:spcPts val="0"/>
              </a:spcAft>
            </a:pPr>
            <a:r>
              <a:rPr lang="en-US" sz="3000" dirty="0">
                <a:solidFill>
                  <a:schemeClr val="bg1"/>
                </a:solidFill>
              </a:rPr>
              <a:t>Fractures</a:t>
            </a:r>
          </a:p>
          <a:p>
            <a:pPr>
              <a:spcAft>
                <a:spcPts val="0"/>
              </a:spcAft>
            </a:pPr>
            <a:r>
              <a:rPr lang="en-US" sz="3000" dirty="0">
                <a:solidFill>
                  <a:schemeClr val="bg1"/>
                </a:solidFill>
              </a:rPr>
              <a:t>Vascular injury</a:t>
            </a:r>
          </a:p>
          <a:p>
            <a:pPr>
              <a:spcAft>
                <a:spcPts val="0"/>
              </a:spcAft>
            </a:pPr>
            <a:r>
              <a:rPr lang="en-US" sz="3000" dirty="0">
                <a:solidFill>
                  <a:schemeClr val="bg1"/>
                </a:solidFill>
              </a:rPr>
              <a:t>Hemophilia, Sickle Cell, anticoagulants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D25C1F41-14F4-1FB5-4731-41F3FD9C36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8" name="Content Placeholder 1">
            <a:extLst>
              <a:ext uri="{FF2B5EF4-FFF2-40B4-BE49-F238E27FC236}">
                <a16:creationId xmlns:a16="http://schemas.microsoft.com/office/drawing/2014/main" xmlns="" id="{32BFA239-6089-7E97-AE47-ABF96BE4DD9B}"/>
              </a:ext>
            </a:extLst>
          </p:cNvPr>
          <p:cNvSpPr txBox="1">
            <a:spLocks/>
          </p:cNvSpPr>
          <p:nvPr/>
        </p:nvSpPr>
        <p:spPr bwMode="black">
          <a:xfrm>
            <a:off x="6512428" y="7162800"/>
            <a:ext cx="4653546" cy="1732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3F3F3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>
              <a:spcAft>
                <a:spcPts val="0"/>
              </a:spcAft>
            </a:pPr>
            <a:endParaRPr lang="en-US" sz="3000" kern="0" dirty="0">
              <a:solidFill>
                <a:schemeClr val="bg1"/>
              </a:solidFill>
            </a:endParaRPr>
          </a:p>
          <a:p>
            <a:pPr>
              <a:spcAft>
                <a:spcPts val="0"/>
              </a:spcAft>
            </a:pPr>
            <a:r>
              <a:rPr lang="en-US" sz="3000" kern="0" dirty="0">
                <a:solidFill>
                  <a:schemeClr val="bg1"/>
                </a:solidFill>
              </a:rPr>
              <a:t>Fractures</a:t>
            </a:r>
          </a:p>
          <a:p>
            <a:pPr>
              <a:spcAft>
                <a:spcPts val="0"/>
              </a:spcAft>
            </a:pPr>
            <a:r>
              <a:rPr lang="en-US" sz="3000" kern="0" dirty="0">
                <a:solidFill>
                  <a:schemeClr val="bg1"/>
                </a:solidFill>
              </a:rPr>
              <a:t>Vascular injury</a:t>
            </a:r>
          </a:p>
          <a:p>
            <a:pPr>
              <a:spcAft>
                <a:spcPts val="0"/>
              </a:spcAft>
            </a:pPr>
            <a:r>
              <a:rPr lang="en-US" sz="3000" kern="0" dirty="0">
                <a:solidFill>
                  <a:schemeClr val="bg1"/>
                </a:solidFill>
              </a:rPr>
              <a:t>Hemophilia, Sickle Cell, anticoagulants</a:t>
            </a:r>
          </a:p>
        </p:txBody>
      </p:sp>
    </p:spTree>
    <p:extLst>
      <p:ext uri="{BB962C8B-B14F-4D97-AF65-F5344CB8AC3E}">
        <p14:creationId xmlns:p14="http://schemas.microsoft.com/office/powerpoint/2010/main" val="3263990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000">
        <p:fade/>
      </p:transition>
    </mc:Choice>
    <mc:Fallback xmlns="">
      <p:transition spd="med" advTm="1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67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697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9FDA03BF-8266-4727-DBCA-27907BCC18C6}"/>
              </a:ext>
            </a:extLst>
          </p:cNvPr>
          <p:cNvSpPr/>
          <p:nvPr/>
        </p:nvSpPr>
        <p:spPr bwMode="auto">
          <a:xfrm>
            <a:off x="-380999" y="1088136"/>
            <a:ext cx="7848600" cy="5550408"/>
          </a:xfrm>
          <a:prstGeom prst="rect">
            <a:avLst/>
          </a:prstGeom>
          <a:solidFill>
            <a:schemeClr val="tx1">
              <a:alpha val="6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8AA889B0-CB95-8048-B94A-BCF6F11ED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Increased Compartment Volume</a:t>
            </a:r>
            <a:endParaRPr lang="en-US" sz="2800" b="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198CA404-C8DF-9F4D-89AC-477E9938218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295400" y="7162800"/>
            <a:ext cx="5791200" cy="3505200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en-US" sz="2400" dirty="0"/>
              <a:t>Crush- trauma, drugs, alcohol</a:t>
            </a:r>
          </a:p>
          <a:p>
            <a:pPr>
              <a:spcAft>
                <a:spcPts val="0"/>
              </a:spcAft>
            </a:pPr>
            <a:r>
              <a:rPr lang="en-US" sz="2400" dirty="0"/>
              <a:t>Electrical Burns</a:t>
            </a:r>
          </a:p>
          <a:p>
            <a:pPr>
              <a:spcAft>
                <a:spcPts val="0"/>
              </a:spcAft>
            </a:pPr>
            <a:r>
              <a:rPr lang="en-US" sz="2400" dirty="0"/>
              <a:t>IO infusion/ massive resuscitation</a:t>
            </a:r>
          </a:p>
          <a:p>
            <a:pPr>
              <a:spcAft>
                <a:spcPts val="0"/>
              </a:spcAft>
            </a:pPr>
            <a:r>
              <a:rPr lang="en-US" sz="2400" dirty="0"/>
              <a:t>Rhabdomyolysis/Blast</a:t>
            </a:r>
          </a:p>
          <a:p>
            <a:pPr>
              <a:spcAft>
                <a:spcPts val="0"/>
              </a:spcAft>
            </a:pPr>
            <a:r>
              <a:rPr lang="en-US" sz="2400" dirty="0"/>
              <a:t>Bee stings/Snake bites</a:t>
            </a:r>
          </a:p>
          <a:p>
            <a:pPr>
              <a:spcAft>
                <a:spcPts val="0"/>
              </a:spcAft>
            </a:pPr>
            <a:r>
              <a:rPr lang="en-US" sz="2400" dirty="0"/>
              <a:t>Sepsis, reperfusion injury</a:t>
            </a:r>
          </a:p>
          <a:p>
            <a:pPr>
              <a:spcAft>
                <a:spcPts val="0"/>
              </a:spcAft>
            </a:pPr>
            <a:r>
              <a:rPr lang="en-US" sz="2400" dirty="0"/>
              <a:t>Exercise induced</a:t>
            </a:r>
          </a:p>
          <a:p>
            <a:pPr>
              <a:spcAft>
                <a:spcPts val="0"/>
              </a:spcAft>
            </a:pPr>
            <a:r>
              <a:rPr lang="en-US" sz="2400" dirty="0"/>
              <a:t>Postpartum eclampsia</a:t>
            </a:r>
          </a:p>
          <a:p>
            <a:pPr>
              <a:spcAft>
                <a:spcPts val="0"/>
              </a:spcAft>
            </a:pPr>
            <a:endParaRPr lang="en-US" sz="2400" dirty="0"/>
          </a:p>
          <a:p>
            <a:endParaRPr lang="en-US" sz="2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3CF9C4B7-8D08-C643-B8DA-97A58F58C0A5}"/>
              </a:ext>
            </a:extLst>
          </p:cNvPr>
          <p:cNvSpPr txBox="1"/>
          <p:nvPr/>
        </p:nvSpPr>
        <p:spPr>
          <a:xfrm>
            <a:off x="970547" y="1739444"/>
            <a:ext cx="67183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en-US" altLang="en-US" sz="3000" b="1" dirty="0">
                <a:solidFill>
                  <a:srgbClr val="E1B25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Muscle Edema/Swelling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7B23E10A-A360-D296-6B96-7E9D9050B7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8" name="Content Placeholder 1">
            <a:extLst>
              <a:ext uri="{FF2B5EF4-FFF2-40B4-BE49-F238E27FC236}">
                <a16:creationId xmlns:a16="http://schemas.microsoft.com/office/drawing/2014/main" xmlns="" id="{F11A8109-FFB0-E688-A6AD-631659C231A3}"/>
              </a:ext>
            </a:extLst>
          </p:cNvPr>
          <p:cNvSpPr txBox="1">
            <a:spLocks/>
          </p:cNvSpPr>
          <p:nvPr/>
        </p:nvSpPr>
        <p:spPr bwMode="black">
          <a:xfrm>
            <a:off x="1434097" y="2470484"/>
            <a:ext cx="57912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3F3F3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>
              <a:spcAft>
                <a:spcPts val="0"/>
              </a:spcAft>
            </a:pPr>
            <a:r>
              <a:rPr lang="en-US" sz="2400" kern="0" dirty="0">
                <a:solidFill>
                  <a:schemeClr val="bg1"/>
                </a:solidFill>
              </a:rPr>
              <a:t>Crush-trauma, drugs, alcohol</a:t>
            </a:r>
          </a:p>
          <a:p>
            <a:pPr>
              <a:spcAft>
                <a:spcPts val="0"/>
              </a:spcAft>
            </a:pPr>
            <a:r>
              <a:rPr lang="en-US" sz="2400" kern="0" dirty="0">
                <a:solidFill>
                  <a:schemeClr val="bg1"/>
                </a:solidFill>
              </a:rPr>
              <a:t>Electrical Burns</a:t>
            </a:r>
          </a:p>
          <a:p>
            <a:pPr>
              <a:spcAft>
                <a:spcPts val="0"/>
              </a:spcAft>
            </a:pPr>
            <a:r>
              <a:rPr lang="en-US" sz="2400" kern="0" dirty="0">
                <a:solidFill>
                  <a:schemeClr val="bg1"/>
                </a:solidFill>
              </a:rPr>
              <a:t>IO infusion/massive resuscitation</a:t>
            </a:r>
          </a:p>
          <a:p>
            <a:pPr>
              <a:spcAft>
                <a:spcPts val="0"/>
              </a:spcAft>
            </a:pPr>
            <a:r>
              <a:rPr lang="en-US" sz="2400" kern="0" dirty="0">
                <a:solidFill>
                  <a:schemeClr val="bg1"/>
                </a:solidFill>
              </a:rPr>
              <a:t>Rhabdomyolysis/Blast</a:t>
            </a:r>
          </a:p>
          <a:p>
            <a:pPr>
              <a:spcAft>
                <a:spcPts val="0"/>
              </a:spcAft>
            </a:pPr>
            <a:r>
              <a:rPr lang="en-US" sz="2400" kern="0" dirty="0">
                <a:solidFill>
                  <a:schemeClr val="bg1"/>
                </a:solidFill>
              </a:rPr>
              <a:t>Bee stings/Snake bites</a:t>
            </a:r>
          </a:p>
          <a:p>
            <a:pPr>
              <a:spcAft>
                <a:spcPts val="0"/>
              </a:spcAft>
            </a:pPr>
            <a:r>
              <a:rPr lang="en-US" sz="2400" kern="0" dirty="0">
                <a:solidFill>
                  <a:schemeClr val="bg1"/>
                </a:solidFill>
              </a:rPr>
              <a:t>Sepsis, reperfusion injury</a:t>
            </a:r>
          </a:p>
          <a:p>
            <a:pPr>
              <a:spcAft>
                <a:spcPts val="0"/>
              </a:spcAft>
            </a:pPr>
            <a:r>
              <a:rPr lang="en-US" sz="2400" kern="0" dirty="0">
                <a:solidFill>
                  <a:schemeClr val="bg1"/>
                </a:solidFill>
              </a:rPr>
              <a:t>Exercise induced</a:t>
            </a:r>
          </a:p>
          <a:p>
            <a:pPr>
              <a:spcAft>
                <a:spcPts val="0"/>
              </a:spcAft>
            </a:pPr>
            <a:r>
              <a:rPr lang="en-US" sz="2400" kern="0" dirty="0">
                <a:solidFill>
                  <a:schemeClr val="bg1"/>
                </a:solidFill>
              </a:rPr>
              <a:t>Postpartum eclampsia</a:t>
            </a:r>
          </a:p>
          <a:p>
            <a:pPr>
              <a:spcAft>
                <a:spcPts val="0"/>
              </a:spcAft>
            </a:pPr>
            <a:endParaRPr lang="en-US" sz="2400" kern="0" dirty="0">
              <a:solidFill>
                <a:schemeClr val="bg1"/>
              </a:solidFill>
            </a:endParaRPr>
          </a:p>
          <a:p>
            <a:endParaRPr lang="en-US" sz="2400" kern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26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7000">
        <p:fade/>
      </p:transition>
    </mc:Choice>
    <mc:Fallback xmlns="">
      <p:transition spd="med" advTm="2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6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18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20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2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" grpId="0" animBg="1"/>
      <p:bldP spid="2" grpId="0"/>
      <p:bldP spid="21" grpId="0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64D2294D-CFB0-8C60-7DF0-E36800C0D700}"/>
              </a:ext>
            </a:extLst>
          </p:cNvPr>
          <p:cNvSpPr/>
          <p:nvPr/>
        </p:nvSpPr>
        <p:spPr bwMode="auto">
          <a:xfrm>
            <a:off x="2667000" y="1219200"/>
            <a:ext cx="1143000" cy="4900023"/>
          </a:xfrm>
          <a:prstGeom prst="rect">
            <a:avLst/>
          </a:prstGeom>
          <a:solidFill>
            <a:srgbClr val="EDDBB0">
              <a:alpha val="40000"/>
            </a:srgbClr>
          </a:solidFill>
          <a:ln w="25400" cap="rnd" cmpd="sng" algn="ctr">
            <a:solidFill>
              <a:srgbClr val="EDDBB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E6EC60B1-33D4-5D54-B7AE-CE575E2D97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xmlns="" id="{C9A97C60-CE05-FC49-8EC1-53A0172BE2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649532"/>
              </p:ext>
            </p:extLst>
          </p:nvPr>
        </p:nvGraphicFramePr>
        <p:xfrm>
          <a:off x="1498600" y="1219201"/>
          <a:ext cx="9093200" cy="47243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F84DE62C-3308-B68A-3A82-5C5DC6CA8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1752600"/>
            <a:ext cx="3352800" cy="1157443"/>
          </a:xfrm>
          <a:solidFill>
            <a:schemeClr val="bg1">
              <a:alpha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US" sz="2400" b="1" dirty="0">
                <a:solidFill>
                  <a:srgbClr val="1CA3D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~3% </a:t>
            </a:r>
            <a:r>
              <a:rPr lang="en-US" sz="2400" dirty="0"/>
              <a:t>of all patients with extremity trauma required Fasciotomy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6478A2E-61A9-B071-C9D2-BC6386B14F83}"/>
              </a:ext>
            </a:extLst>
          </p:cNvPr>
          <p:cNvSpPr/>
          <p:nvPr/>
        </p:nvSpPr>
        <p:spPr>
          <a:xfrm>
            <a:off x="3200400" y="6119223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altLang="en-US" sz="1000" dirty="0">
                <a:latin typeface="Arial" panose="020B0604020202020204" pitchFamily="34" charset="0"/>
                <a:cs typeface="Times New Roman" panose="02020603050405020304" pitchFamily="18" charset="0"/>
              </a:rPr>
              <a:t>Branco  et  al: Injury. 2011; 42:1157–1163</a:t>
            </a:r>
          </a:p>
          <a:p>
            <a:pPr algn="ctr"/>
            <a:r>
              <a:rPr lang="en-US" altLang="en-US" sz="1000" dirty="0">
                <a:latin typeface="Arial" panose="020B0604020202020204" pitchFamily="34" charset="0"/>
                <a:cs typeface="Times New Roman" panose="02020603050405020304" pitchFamily="18" charset="0"/>
              </a:rPr>
              <a:t>10 year 10,000 </a:t>
            </a:r>
            <a:r>
              <a:rPr lang="en-US" altLang="en-US" sz="1000" dirty="0" err="1">
                <a:latin typeface="Arial" panose="020B0604020202020204" pitchFamily="34" charset="0"/>
                <a:cs typeface="Times New Roman" panose="02020603050405020304" pitchFamily="18" charset="0"/>
              </a:rPr>
              <a:t>pt</a:t>
            </a:r>
            <a:r>
              <a:rPr lang="en-US" altLang="en-US" sz="1000" dirty="0">
                <a:latin typeface="Arial" panose="020B0604020202020204" pitchFamily="34" charset="0"/>
                <a:cs typeface="Times New Roman" panose="02020603050405020304" pitchFamily="18" charset="0"/>
              </a:rPr>
              <a:t> retrospective review. </a:t>
            </a:r>
            <a:endParaRPr lang="en-US" altLang="en-US" sz="1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226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8000">
        <p:fade/>
      </p:transition>
    </mc:Choice>
    <mc:Fallback xmlns="">
      <p:transition spd="med" advTm="2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0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20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2" grpId="0" animBg="1"/>
      <p:bldP spid="10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5736AD26-E269-56AA-2D19-22C0E4F1DEA6}"/>
              </a:ext>
            </a:extLst>
          </p:cNvPr>
          <p:cNvSpPr/>
          <p:nvPr/>
        </p:nvSpPr>
        <p:spPr bwMode="auto">
          <a:xfrm>
            <a:off x="2590800" y="1484941"/>
            <a:ext cx="1143000" cy="4373316"/>
          </a:xfrm>
          <a:prstGeom prst="rect">
            <a:avLst/>
          </a:prstGeom>
          <a:solidFill>
            <a:srgbClr val="EDDBB0">
              <a:alpha val="40000"/>
            </a:srgbClr>
          </a:solidFill>
          <a:ln w="25400" cap="rnd" cmpd="sng" algn="ctr">
            <a:solidFill>
              <a:srgbClr val="EDDBB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1559D1CF-AFE7-8B55-88B9-C9A256954135}"/>
              </a:ext>
            </a:extLst>
          </p:cNvPr>
          <p:cNvSpPr/>
          <p:nvPr/>
        </p:nvSpPr>
        <p:spPr bwMode="auto">
          <a:xfrm>
            <a:off x="4090416" y="3886199"/>
            <a:ext cx="1143000" cy="1981201"/>
          </a:xfrm>
          <a:prstGeom prst="rect">
            <a:avLst/>
          </a:prstGeom>
          <a:solidFill>
            <a:srgbClr val="B2CEDE">
              <a:alpha val="25000"/>
            </a:srgbClr>
          </a:solidFill>
          <a:ln w="25400" cap="rnd" cmpd="sng" algn="ctr">
            <a:solidFill>
              <a:srgbClr val="B2CEDE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xmlns="" id="{C9A97C60-CE05-FC49-8EC1-53A0172BE2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3935508"/>
              </p:ext>
            </p:extLst>
          </p:nvPr>
        </p:nvGraphicFramePr>
        <p:xfrm>
          <a:off x="1193800" y="1676400"/>
          <a:ext cx="9093200" cy="407137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F84DE62C-3308-B68A-3A82-5C5DC6CA8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9256" y="2271557"/>
            <a:ext cx="3819144" cy="1157443"/>
          </a:xfrm>
          <a:solidFill>
            <a:schemeClr val="bg1">
              <a:alpha val="40000"/>
            </a:schemeClr>
          </a:solidFill>
        </p:spPr>
        <p:txBody>
          <a:bodyPr/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Anatomical distribution of </a:t>
            </a:r>
            <a:r>
              <a:rPr lang="en-US" altLang="en-US" sz="2400" b="1" dirty="0">
                <a:solidFill>
                  <a:srgbClr val="1CA3D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315</a:t>
            </a:r>
            <a:r>
              <a:rPr lang="en-US" altLang="en-US" sz="2400" dirty="0"/>
              <a:t> fasciotomies done 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for Trauma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6478A2E-61A9-B071-C9D2-BC6386B14F83}"/>
              </a:ext>
            </a:extLst>
          </p:cNvPr>
          <p:cNvSpPr/>
          <p:nvPr/>
        </p:nvSpPr>
        <p:spPr>
          <a:xfrm>
            <a:off x="3200400" y="5943600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altLang="en-US" sz="1000" dirty="0">
                <a:latin typeface="Arial" panose="020B0604020202020204" pitchFamily="34" charset="0"/>
                <a:cs typeface="Times New Roman" panose="02020603050405020304" pitchFamily="18" charset="0"/>
              </a:rPr>
              <a:t>Branco  et  al: Injury. 2011; 42:1157–1163</a:t>
            </a:r>
          </a:p>
          <a:p>
            <a:pPr algn="ctr"/>
            <a:r>
              <a:rPr lang="en-US" altLang="en-US" sz="1000" dirty="0">
                <a:latin typeface="Arial" panose="020B0604020202020204" pitchFamily="34" charset="0"/>
                <a:cs typeface="Times New Roman" panose="02020603050405020304" pitchFamily="18" charset="0"/>
              </a:rPr>
              <a:t>10 year 10,000 </a:t>
            </a:r>
            <a:r>
              <a:rPr lang="en-US" altLang="en-US" sz="1000" dirty="0" err="1">
                <a:latin typeface="Arial" panose="020B0604020202020204" pitchFamily="34" charset="0"/>
                <a:cs typeface="Times New Roman" panose="02020603050405020304" pitchFamily="18" charset="0"/>
              </a:rPr>
              <a:t>pt</a:t>
            </a:r>
            <a:r>
              <a:rPr lang="en-US" altLang="en-US" sz="1000" dirty="0">
                <a:latin typeface="Arial" panose="020B0604020202020204" pitchFamily="34" charset="0"/>
                <a:cs typeface="Times New Roman" panose="02020603050405020304" pitchFamily="18" charset="0"/>
              </a:rPr>
              <a:t> retrospective review. </a:t>
            </a:r>
            <a:endParaRPr lang="en-US" altLang="en-US" sz="1000" dirty="0">
              <a:latin typeface="Arial" panose="020B0604020202020204" pitchFamily="34" charset="0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54D04E01-68A5-640D-6437-BE28147BE0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812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5000">
        <p:fade/>
      </p:transition>
    </mc:Choice>
    <mc:Fallback xmlns="">
      <p:transition spd="med" advTm="1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 animBg="1"/>
      <p:bldP spid="3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2936BB4-062F-3A1B-6E83-464BF01DD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1600200"/>
            <a:ext cx="10363200" cy="4114800"/>
          </a:xfrm>
        </p:spPr>
        <p:txBody>
          <a:bodyPr anchor="ctr"/>
          <a:lstStyle/>
          <a:p>
            <a:pPr algn="ctr">
              <a:spcBef>
                <a:spcPct val="0"/>
              </a:spcBef>
              <a:buNone/>
            </a:pPr>
            <a:r>
              <a:rPr lang="en-US" altLang="en-US" dirty="0"/>
              <a:t>The diagnosis of CS requires </a:t>
            </a:r>
            <a:r>
              <a:rPr lang="en-US" altLang="en-US" b="1" u="sng" dirty="0">
                <a:solidFill>
                  <a:srgbClr val="1CA3D1"/>
                </a:solidFill>
              </a:rPr>
              <a:t>high index of suspicion</a:t>
            </a:r>
            <a:r>
              <a:rPr lang="en-US" altLang="en-US" b="1" dirty="0">
                <a:solidFill>
                  <a:srgbClr val="1CA3D1"/>
                </a:solidFill>
              </a:rPr>
              <a:t> </a:t>
            </a:r>
            <a:r>
              <a:rPr lang="en-US" altLang="en-US" dirty="0"/>
              <a:t>and recognition of subtle physical exam findings.</a:t>
            </a:r>
          </a:p>
          <a:p>
            <a:pPr algn="ctr">
              <a:spcBef>
                <a:spcPct val="0"/>
              </a:spcBef>
              <a:buNone/>
            </a:pPr>
            <a:endParaRPr lang="en-US" altLang="en-US" dirty="0"/>
          </a:p>
          <a:p>
            <a:pPr algn="ctr">
              <a:spcBef>
                <a:spcPct val="0"/>
              </a:spcBef>
              <a:buNone/>
            </a:pPr>
            <a:r>
              <a:rPr lang="en-US" altLang="en-US" dirty="0"/>
              <a:t>It is important to recognize and treat CS before irreversible cell damage occurs</a:t>
            </a:r>
            <a:endParaRPr lang="en-US" dirty="0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xmlns="" id="{9B705826-6D54-3147-CD14-6A5FA5F1B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1" y="76200"/>
            <a:ext cx="8432800" cy="965200"/>
          </a:xfrm>
        </p:spPr>
        <p:txBody>
          <a:bodyPr/>
          <a:lstStyle/>
          <a:p>
            <a:r>
              <a:rPr lang="en-US" altLang="en-US" dirty="0"/>
              <a:t>Diagnosis</a:t>
            </a:r>
            <a:endParaRPr lang="en-US" sz="2800" b="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EB7D6C3E-1F3D-75B3-AB24-B6026F0CEB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99431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14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000">
        <p:fade/>
      </p:transition>
    </mc:Choice>
    <mc:Fallback xmlns="">
      <p:transition spd="med" advTm="1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9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D9864F5-A27C-E34F-87F0-7B2286EF2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585" y="2769805"/>
            <a:ext cx="2692400" cy="2716595"/>
          </a:xfrm>
        </p:spPr>
        <p:txBody>
          <a:bodyPr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3000" dirty="0">
                <a:solidFill>
                  <a:srgbClr val="000000"/>
                </a:solidFill>
              </a:rPr>
              <a:t>Pain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3000" dirty="0">
                <a:solidFill>
                  <a:srgbClr val="000000"/>
                </a:solidFill>
              </a:rPr>
              <a:t>Pallor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3000" dirty="0" err="1">
                <a:solidFill>
                  <a:srgbClr val="000000"/>
                </a:solidFill>
              </a:rPr>
              <a:t>Paresthesias</a:t>
            </a:r>
            <a:endParaRPr lang="en-US" sz="3000" dirty="0">
              <a:solidFill>
                <a:srgbClr val="000000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3000" dirty="0">
                <a:solidFill>
                  <a:srgbClr val="000000"/>
                </a:solidFill>
              </a:rPr>
              <a:t>Paralysis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3000" dirty="0">
                <a:solidFill>
                  <a:srgbClr val="000000"/>
                </a:solidFill>
              </a:rPr>
              <a:t>Pulselessness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D1DF27B9-1F66-6D4B-9C66-67208E333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Diagnosis - Classic Signs/Symptoms</a:t>
            </a:r>
          </a:p>
        </p:txBody>
      </p:sp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D0E6BDAC-870F-2453-C218-4BCE2786D9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4A47CF94-9A31-1D8A-C0B2-6877871CE79A}"/>
              </a:ext>
            </a:extLst>
          </p:cNvPr>
          <p:cNvGrpSpPr/>
          <p:nvPr/>
        </p:nvGrpSpPr>
        <p:grpSpPr>
          <a:xfrm>
            <a:off x="6477000" y="2467549"/>
            <a:ext cx="6096000" cy="2812247"/>
            <a:chOff x="6705600" y="2769805"/>
            <a:chExt cx="6096000" cy="281224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xmlns="" id="{04FCF3B3-45B0-CA58-14C7-B60738E93CF1}"/>
                </a:ext>
              </a:extLst>
            </p:cNvPr>
            <p:cNvSpPr/>
            <p:nvPr/>
          </p:nvSpPr>
          <p:spPr bwMode="auto">
            <a:xfrm>
              <a:off x="6705600" y="2769805"/>
              <a:ext cx="6096000" cy="2812247"/>
            </a:xfrm>
            <a:prstGeom prst="rect">
              <a:avLst/>
            </a:prstGeom>
            <a:solidFill>
              <a:srgbClr val="B2CEDE">
                <a:alpha val="24948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xmlns="" id="{38781256-1DC6-DC1D-776D-17155BDE0B4D}"/>
                </a:ext>
              </a:extLst>
            </p:cNvPr>
            <p:cNvSpPr/>
            <p:nvPr/>
          </p:nvSpPr>
          <p:spPr>
            <a:xfrm>
              <a:off x="6874013" y="3259309"/>
              <a:ext cx="4555987" cy="181588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sz="2800" b="1" dirty="0">
                  <a:solidFill>
                    <a:srgbClr val="1CA3D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most important symptom of CS is pain greater than expected due to the injury alone.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52EA99E3-36A6-075D-563B-217633223428}"/>
              </a:ext>
            </a:extLst>
          </p:cNvPr>
          <p:cNvGrpSpPr/>
          <p:nvPr/>
        </p:nvGrpSpPr>
        <p:grpSpPr>
          <a:xfrm>
            <a:off x="-533400" y="1797870"/>
            <a:ext cx="5410200" cy="711803"/>
            <a:chOff x="-1828800" y="1301478"/>
            <a:chExt cx="5410200" cy="711803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4890282A-B74B-72D3-244C-948FAF7F4049}"/>
                </a:ext>
              </a:extLst>
            </p:cNvPr>
            <p:cNvSpPr/>
            <p:nvPr/>
          </p:nvSpPr>
          <p:spPr bwMode="auto">
            <a:xfrm>
              <a:off x="-1828800" y="1301478"/>
              <a:ext cx="5410200" cy="711803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xmlns="" id="{A515742D-6C19-5E8E-C0BC-4F1F885E2C76}"/>
                </a:ext>
              </a:extLst>
            </p:cNvPr>
            <p:cNvSpPr txBox="1"/>
            <p:nvPr/>
          </p:nvSpPr>
          <p:spPr>
            <a:xfrm>
              <a:off x="-44450" y="1356565"/>
              <a:ext cx="29083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b="1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Five P’s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73727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31000">
        <p:fade/>
      </p:transition>
    </mc:Choice>
    <mc:Fallback xmlns="">
      <p:transition spd="med" advClick="0" advTm="3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2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9854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309089CD-A8CC-0201-AEFC-D273FB56E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1752600"/>
            <a:ext cx="10363200" cy="2286000"/>
          </a:xfrm>
        </p:spPr>
        <p:txBody>
          <a:bodyPr/>
          <a:lstStyle/>
          <a:p>
            <a:r>
              <a:rPr lang="en-US" dirty="0"/>
              <a:t>May be of value when exam is unreliable</a:t>
            </a:r>
          </a:p>
          <a:p>
            <a:r>
              <a:rPr lang="en-US" dirty="0"/>
              <a:t>Commercial device or needle to arterial line transducer</a:t>
            </a:r>
          </a:p>
          <a:p>
            <a:r>
              <a:rPr lang="en-US" dirty="0"/>
              <a:t>Pressure &gt; 30 mm Hg or a </a:t>
            </a:r>
            <a:r>
              <a:rPr lang="el-GR" dirty="0"/>
              <a:t>Δ</a:t>
            </a:r>
            <a:r>
              <a:rPr lang="en-US" dirty="0"/>
              <a:t>p (diastolic BP – Comp. Press) &lt; 30 is threshold for Dx of CS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9648475B-C2ED-A9F9-8BFF-19E9FE048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Measurement of Compartment Pressures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xmlns="" id="{356BFE57-11D9-063D-0C0B-43B679EB08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308" y="4337447"/>
            <a:ext cx="2750344" cy="1872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 descr="http://img.medscape.com/pi/emed/ckb/clinical_procedures/79926-79928-140002-1651701.jpg">
            <a:extLst>
              <a:ext uri="{FF2B5EF4-FFF2-40B4-BE49-F238E27FC236}">
                <a16:creationId xmlns:a16="http://schemas.microsoft.com/office/drawing/2014/main" xmlns="" id="{0D2B2915-951E-9619-DCB4-2C2111C654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702" y="4343400"/>
            <a:ext cx="3318867" cy="1672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421C83F4-0ACE-C0D5-A112-444A26F7CD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7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8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3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432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626FFDF1-8D08-956C-B1CF-EC1DEF6C4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the Lower Leg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4B5ABDF7-479D-E80A-3371-FE642A317BA3}"/>
              </a:ext>
            </a:extLst>
          </p:cNvPr>
          <p:cNvSpPr txBox="1">
            <a:spLocks noChangeArrowheads="1"/>
          </p:cNvSpPr>
          <p:nvPr/>
        </p:nvSpPr>
        <p:spPr bwMode="black">
          <a:xfrm>
            <a:off x="1405388" y="2286000"/>
            <a:ext cx="9381223" cy="4115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3F3F3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534293" indent="-351413">
              <a:spcAft>
                <a:spcPts val="1200"/>
              </a:spcAft>
            </a:pPr>
            <a:r>
              <a:rPr lang="en-US" altLang="en-US" sz="3000" kern="0" dirty="0">
                <a:solidFill>
                  <a:schemeClr val="tx1"/>
                </a:solidFill>
              </a:rPr>
              <a:t>The treatment of lower leg CS is prompt &amp; proper Fasciotomy.</a:t>
            </a:r>
          </a:p>
          <a:p>
            <a:pPr marL="534293" indent="-351413">
              <a:spcAft>
                <a:spcPts val="1200"/>
              </a:spcAft>
            </a:pPr>
            <a:r>
              <a:rPr lang="en-US" altLang="en-US" sz="3000" kern="0" dirty="0">
                <a:solidFill>
                  <a:schemeClr val="tx1"/>
                </a:solidFill>
              </a:rPr>
              <a:t>Two Incision Four Compartment Fasciotomy is the standard in trauma.</a:t>
            </a:r>
          </a:p>
          <a:p>
            <a:pPr marL="534293" indent="-351413">
              <a:spcAft>
                <a:spcPts val="1200"/>
              </a:spcAft>
            </a:pPr>
            <a:r>
              <a:rPr lang="en-US" altLang="en-US" sz="3000" kern="0" dirty="0">
                <a:solidFill>
                  <a:schemeClr val="tx1"/>
                </a:solidFill>
              </a:rPr>
              <a:t>Must know the anatomy to do this correctly!</a:t>
            </a:r>
          </a:p>
          <a:p>
            <a:pPr marL="534293" indent="-351413">
              <a:spcAft>
                <a:spcPts val="1200"/>
              </a:spcAft>
            </a:pPr>
            <a:endParaRPr lang="en-US" altLang="en-US" sz="3000" kern="0" dirty="0">
              <a:solidFill>
                <a:schemeClr val="tx1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B4A511E6-CA97-0789-68A2-1E0AB17919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22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80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F5E292A6-3D5B-D718-EC46-E5B7BA40A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Cross Section of Lower Leg</a:t>
            </a:r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24A5ED00-4D54-6064-915B-F70A622E68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46289CB1-273C-80A9-526E-8BFCD3BF7AA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50" t="8982" r="23937"/>
          <a:stretch/>
        </p:blipFill>
        <p:spPr>
          <a:xfrm>
            <a:off x="3301999" y="1066800"/>
            <a:ext cx="5541673" cy="5486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A70FF20B-97FD-2AE9-2100-47F1C413D81B}"/>
              </a:ext>
            </a:extLst>
          </p:cNvPr>
          <p:cNvSpPr txBox="1"/>
          <p:nvPr/>
        </p:nvSpPr>
        <p:spPr>
          <a:xfrm>
            <a:off x="8670167" y="2036807"/>
            <a:ext cx="19978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Tibia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xmlns="" id="{E859D759-524E-8815-CB3E-897BD0B0B443}"/>
              </a:ext>
            </a:extLst>
          </p:cNvPr>
          <p:cNvCxnSpPr/>
          <p:nvPr/>
        </p:nvCxnSpPr>
        <p:spPr>
          <a:xfrm flipH="1">
            <a:off x="6705600" y="2383876"/>
            <a:ext cx="1808910" cy="13749"/>
          </a:xfrm>
          <a:prstGeom prst="straightConnector1">
            <a:avLst/>
          </a:prstGeom>
          <a:ln w="952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76783A54-B80E-02A4-E0EC-C094F6A3C604}"/>
              </a:ext>
            </a:extLst>
          </p:cNvPr>
          <p:cNvSpPr txBox="1"/>
          <p:nvPr/>
        </p:nvSpPr>
        <p:spPr>
          <a:xfrm>
            <a:off x="1212160" y="3102114"/>
            <a:ext cx="19978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+mn-lt"/>
              </a:rPr>
              <a:t>Fibula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0BF648E7-88F4-1891-E535-A668AD3BAA8B}"/>
              </a:ext>
            </a:extLst>
          </p:cNvPr>
          <p:cNvCxnSpPr/>
          <p:nvPr/>
        </p:nvCxnSpPr>
        <p:spPr>
          <a:xfrm flipV="1">
            <a:off x="3137421" y="3502113"/>
            <a:ext cx="2044179" cy="9738"/>
          </a:xfrm>
          <a:prstGeom prst="straightConnector1">
            <a:avLst/>
          </a:prstGeom>
          <a:ln w="952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3FC6494F-1A8A-D589-ED86-248264CDEEC4}"/>
              </a:ext>
            </a:extLst>
          </p:cNvPr>
          <p:cNvSpPr txBox="1"/>
          <p:nvPr/>
        </p:nvSpPr>
        <p:spPr>
          <a:xfrm>
            <a:off x="1828417" y="5613447"/>
            <a:ext cx="8835572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Lateral                                            Medial</a:t>
            </a:r>
          </a:p>
        </p:txBody>
      </p:sp>
    </p:spTree>
    <p:extLst>
      <p:ext uri="{BB962C8B-B14F-4D97-AF65-F5344CB8AC3E}">
        <p14:creationId xmlns:p14="http://schemas.microsoft.com/office/powerpoint/2010/main" val="220472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000">
        <p:fade/>
      </p:transition>
    </mc:Choice>
    <mc:Fallback xmlns="">
      <p:transition spd="med" advClick="0" advTm="2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2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7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12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22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15" grpId="0"/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A340BEB-4FE8-FEF0-1CCB-D74687F6AB1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88" t="2209" r="23610" b="-2209"/>
          <a:stretch/>
        </p:blipFill>
        <p:spPr>
          <a:xfrm>
            <a:off x="3482970" y="1165417"/>
            <a:ext cx="5226060" cy="5504762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xmlns="" id="{5D31826F-9EEC-A457-35E3-19C85A87A562}"/>
              </a:ext>
            </a:extLst>
          </p:cNvPr>
          <p:cNvGrpSpPr/>
          <p:nvPr/>
        </p:nvGrpSpPr>
        <p:grpSpPr>
          <a:xfrm>
            <a:off x="941025" y="1381510"/>
            <a:ext cx="4993050" cy="1536176"/>
            <a:chOff x="941025" y="1381510"/>
            <a:chExt cx="4993050" cy="153617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xmlns="" id="{0A65234C-E397-CA06-A766-F03066C76606}"/>
                </a:ext>
              </a:extLst>
            </p:cNvPr>
            <p:cNvSpPr txBox="1"/>
            <p:nvPr/>
          </p:nvSpPr>
          <p:spPr>
            <a:xfrm>
              <a:off x="941025" y="1381510"/>
              <a:ext cx="2778839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b="1" dirty="0">
                  <a:latin typeface="Arial" panose="020B0604020202020204" pitchFamily="34" charset="0"/>
                  <a:cs typeface="Arial" panose="020B0604020202020204" pitchFamily="34" charset="0"/>
                </a:rPr>
                <a:t>Anterior</a:t>
              </a:r>
            </a:p>
            <a:p>
              <a:r>
                <a:rPr lang="en-US" b="1" dirty="0">
                  <a:latin typeface="Arial" panose="020B0604020202020204" pitchFamily="34" charset="0"/>
                  <a:cs typeface="Arial" panose="020B0604020202020204" pitchFamily="34" charset="0"/>
                </a:rPr>
                <a:t>Compartment</a:t>
              </a:r>
            </a:p>
          </p:txBody>
        </p: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xmlns="" id="{DF5C1678-CAB6-8FE9-3AA2-FF67D2E98366}"/>
                </a:ext>
              </a:extLst>
            </p:cNvPr>
            <p:cNvCxnSpPr>
              <a:cxnSpLocks/>
            </p:cNvCxnSpPr>
            <p:nvPr/>
          </p:nvCxnSpPr>
          <p:spPr>
            <a:xfrm>
              <a:off x="3276600" y="1905330"/>
              <a:ext cx="1875079" cy="685470"/>
            </a:xfrm>
            <a:prstGeom prst="straightConnector1">
              <a:avLst/>
            </a:prstGeom>
            <a:ln w="952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xmlns="" id="{E0F9DB2E-1135-216B-6A62-06DBF5F87802}"/>
                </a:ext>
              </a:extLst>
            </p:cNvPr>
            <p:cNvSpPr txBox="1"/>
            <p:nvPr/>
          </p:nvSpPr>
          <p:spPr>
            <a:xfrm>
              <a:off x="5105400" y="2209800"/>
              <a:ext cx="82867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000" b="1" dirty="0">
                  <a:latin typeface="Arial" panose="020B0604020202020204" pitchFamily="34" charset="0"/>
                  <a:cs typeface="Arial" panose="020B0604020202020204" pitchFamily="34" charset="0"/>
                </a:rPr>
                <a:t>A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95CF85D3-E929-92BE-2304-250FDEC87032}"/>
              </a:ext>
            </a:extLst>
          </p:cNvPr>
          <p:cNvGrpSpPr/>
          <p:nvPr/>
        </p:nvGrpSpPr>
        <p:grpSpPr>
          <a:xfrm>
            <a:off x="762000" y="2943494"/>
            <a:ext cx="4170512" cy="1095422"/>
            <a:chOff x="762000" y="2943494"/>
            <a:chExt cx="4170512" cy="1095422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xmlns="" id="{F36E1300-19A0-C009-523F-C5F8370AC130}"/>
                </a:ext>
              </a:extLst>
            </p:cNvPr>
            <p:cNvSpPr txBox="1"/>
            <p:nvPr/>
          </p:nvSpPr>
          <p:spPr>
            <a:xfrm>
              <a:off x="762000" y="2961698"/>
              <a:ext cx="216806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b="1" dirty="0">
                  <a:latin typeface="Arial" panose="020B0604020202020204" pitchFamily="34" charset="0"/>
                  <a:cs typeface="Arial" panose="020B0604020202020204" pitchFamily="34" charset="0"/>
                </a:rPr>
                <a:t>Lateral</a:t>
              </a:r>
            </a:p>
            <a:p>
              <a:r>
                <a:rPr lang="en-US" b="1" dirty="0">
                  <a:latin typeface="Arial" panose="020B0604020202020204" pitchFamily="34" charset="0"/>
                  <a:cs typeface="Arial" panose="020B0604020202020204" pitchFamily="34" charset="0"/>
                </a:rPr>
                <a:t>Compartment</a:t>
              </a:r>
            </a:p>
          </p:txBody>
        </p: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xmlns="" id="{0597F28C-6F4F-36D5-C1F3-A9442EAEA605}"/>
                </a:ext>
              </a:extLst>
            </p:cNvPr>
            <p:cNvCxnSpPr>
              <a:cxnSpLocks/>
            </p:cNvCxnSpPr>
            <p:nvPr/>
          </p:nvCxnSpPr>
          <p:spPr>
            <a:xfrm>
              <a:off x="2756344" y="3319852"/>
              <a:ext cx="1571171" cy="0"/>
            </a:xfrm>
            <a:prstGeom prst="straightConnector1">
              <a:avLst/>
            </a:prstGeom>
            <a:ln w="952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xmlns="" id="{4B47F077-E1FE-EE6C-C9AC-E5DD1B19846D}"/>
                </a:ext>
              </a:extLst>
            </p:cNvPr>
            <p:cNvSpPr txBox="1"/>
            <p:nvPr/>
          </p:nvSpPr>
          <p:spPr>
            <a:xfrm>
              <a:off x="4103837" y="2943494"/>
              <a:ext cx="82867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000" b="1" dirty="0">
                  <a:latin typeface="Arial" panose="020B0604020202020204" pitchFamily="34" charset="0"/>
                  <a:cs typeface="Arial" panose="020B0604020202020204" pitchFamily="34" charset="0"/>
                </a:rPr>
                <a:t>L</a:t>
              </a:r>
            </a:p>
          </p:txBody>
        </p:sp>
      </p:grp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64259F89-A614-33B8-3840-9873FB6796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3800" y="6022739"/>
            <a:ext cx="609600" cy="54960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33A4951E-B0A0-5D07-0A40-24782D099400}"/>
              </a:ext>
            </a:extLst>
          </p:cNvPr>
          <p:cNvSpPr txBox="1"/>
          <p:nvPr/>
        </p:nvSpPr>
        <p:spPr>
          <a:xfrm>
            <a:off x="1828417" y="5613447"/>
            <a:ext cx="8835572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Lateral                                            Medial</a:t>
            </a:r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xmlns="" id="{4EEFF712-8AF2-EA28-1269-6F8F9CD8E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Cross Section of Lower Leg</a:t>
            </a:r>
          </a:p>
        </p:txBody>
      </p:sp>
    </p:spTree>
    <p:extLst>
      <p:ext uri="{BB962C8B-B14F-4D97-AF65-F5344CB8AC3E}">
        <p14:creationId xmlns:p14="http://schemas.microsoft.com/office/powerpoint/2010/main" val="2207916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8000">
        <p:fade/>
      </p:transition>
    </mc:Choice>
    <mc:Fallback xmlns="">
      <p:transition spd="med" advClick="0" advTm="1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1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DC4F7478-821A-D1DD-010A-B8499EEC4CB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88" t="2210" r="23579"/>
          <a:stretch/>
        </p:blipFill>
        <p:spPr>
          <a:xfrm>
            <a:off x="3429000" y="1213759"/>
            <a:ext cx="5195613" cy="53487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2886E152-E25E-42DB-BC33-BE3DBF8CA2D1}"/>
              </a:ext>
            </a:extLst>
          </p:cNvPr>
          <p:cNvSpPr txBox="1"/>
          <p:nvPr/>
        </p:nvSpPr>
        <p:spPr>
          <a:xfrm>
            <a:off x="5191125" y="2209800"/>
            <a:ext cx="8286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9CED4CB2-18D4-57D1-C3B1-D043C15365D3}"/>
              </a:ext>
            </a:extLst>
          </p:cNvPr>
          <p:cNvSpPr txBox="1"/>
          <p:nvPr/>
        </p:nvSpPr>
        <p:spPr>
          <a:xfrm>
            <a:off x="4114800" y="3025914"/>
            <a:ext cx="8286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3590E0A4-2557-A1B8-AB6D-841A3A34A455}"/>
              </a:ext>
            </a:extLst>
          </p:cNvPr>
          <p:cNvSpPr txBox="1"/>
          <p:nvPr/>
        </p:nvSpPr>
        <p:spPr>
          <a:xfrm>
            <a:off x="5409386" y="4475946"/>
            <a:ext cx="136301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dirty="0">
                <a:latin typeface="Arial" panose="020B0604020202020204" pitchFamily="34" charset="0"/>
                <a:cs typeface="Arial" panose="020B0604020202020204" pitchFamily="34" charset="0"/>
              </a:rPr>
              <a:t>Soleus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A8C5B22E-F488-4717-ACF2-E3157B418106}"/>
              </a:ext>
            </a:extLst>
          </p:cNvPr>
          <p:cNvSpPr txBox="1"/>
          <p:nvPr/>
        </p:nvSpPr>
        <p:spPr>
          <a:xfrm>
            <a:off x="4849425" y="5167187"/>
            <a:ext cx="279355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dirty="0">
                <a:latin typeface="Arial" panose="020B0604020202020204" pitchFamily="34" charset="0"/>
                <a:cs typeface="Arial" panose="020B0604020202020204" pitchFamily="34" charset="0"/>
              </a:rPr>
              <a:t>Gastrocnemius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42C8B7D9-305F-48F2-67D7-8B47FE34D898}"/>
              </a:ext>
            </a:extLst>
          </p:cNvPr>
          <p:cNvSpPr txBox="1"/>
          <p:nvPr/>
        </p:nvSpPr>
        <p:spPr>
          <a:xfrm>
            <a:off x="9074567" y="2826306"/>
            <a:ext cx="30560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Deep</a:t>
            </a:r>
          </a:p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Posterior (DP)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71C06DFB-ED3E-EAD3-6FBF-E653223AC02F}"/>
              </a:ext>
            </a:extLst>
          </p:cNvPr>
          <p:cNvSpPr txBox="1"/>
          <p:nvPr/>
        </p:nvSpPr>
        <p:spPr>
          <a:xfrm>
            <a:off x="393033" y="2752691"/>
            <a:ext cx="2724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Superficial Posterior (SP)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xmlns="" id="{8DE0B042-1101-1AE1-71C8-FEFEA19C64E2}"/>
              </a:ext>
            </a:extLst>
          </p:cNvPr>
          <p:cNvCxnSpPr>
            <a:cxnSpLocks/>
          </p:cNvCxnSpPr>
          <p:nvPr/>
        </p:nvCxnSpPr>
        <p:spPr>
          <a:xfrm>
            <a:off x="3117433" y="3841969"/>
            <a:ext cx="1731992" cy="1034831"/>
          </a:xfrm>
          <a:prstGeom prst="straightConnector1">
            <a:avLst/>
          </a:prstGeom>
          <a:ln w="952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9A8E8232-2FFA-0B58-3EDE-2A485C088263}"/>
              </a:ext>
            </a:extLst>
          </p:cNvPr>
          <p:cNvCxnSpPr>
            <a:cxnSpLocks/>
          </p:cNvCxnSpPr>
          <p:nvPr/>
        </p:nvCxnSpPr>
        <p:spPr>
          <a:xfrm flipH="1">
            <a:off x="6705600" y="3340797"/>
            <a:ext cx="2209800" cy="0"/>
          </a:xfrm>
          <a:prstGeom prst="straightConnector1">
            <a:avLst/>
          </a:prstGeom>
          <a:ln w="952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936AE55C-4DF3-2594-6DA5-00EA3C63E501}"/>
              </a:ext>
            </a:extLst>
          </p:cNvPr>
          <p:cNvSpPr txBox="1"/>
          <p:nvPr/>
        </p:nvSpPr>
        <p:spPr>
          <a:xfrm>
            <a:off x="1828417" y="5613447"/>
            <a:ext cx="8835572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Lateral                                            Medial</a:t>
            </a:r>
          </a:p>
        </p:txBody>
      </p:sp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85C9854F-3743-E198-0252-4CD0326B14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09683" y="5952933"/>
            <a:ext cx="609600" cy="609600"/>
          </a:xfrm>
          <a:prstGeom prst="rect">
            <a:avLst/>
          </a:prstGeom>
        </p:spPr>
      </p:pic>
      <p:sp>
        <p:nvSpPr>
          <p:cNvPr id="27" name="Title 26">
            <a:extLst>
              <a:ext uri="{FF2B5EF4-FFF2-40B4-BE49-F238E27FC236}">
                <a16:creationId xmlns:a16="http://schemas.microsoft.com/office/drawing/2014/main" xmlns="" id="{4C8D7936-6DD8-A41B-DCEC-7E9505906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Cross Section of Lower Leg</a:t>
            </a:r>
          </a:p>
        </p:txBody>
      </p:sp>
    </p:spTree>
    <p:extLst>
      <p:ext uri="{BB962C8B-B14F-4D97-AF65-F5344CB8AC3E}">
        <p14:creationId xmlns:p14="http://schemas.microsoft.com/office/powerpoint/2010/main" val="1804731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8000">
        <p:fade/>
      </p:transition>
    </mc:Choice>
    <mc:Fallback xmlns="">
      <p:transition spd="med" advClick="0" advTm="1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9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757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7" grpId="0"/>
      <p:bldP spid="8" grpId="0"/>
      <p:bldP spid="9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90D685E7-6E88-35A3-7E49-6C5E0A18A90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8" r="45846"/>
          <a:stretch/>
        </p:blipFill>
        <p:spPr>
          <a:xfrm>
            <a:off x="838200" y="1143000"/>
            <a:ext cx="5383524" cy="54864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8E04464F-9558-39D3-A083-1A0346512B29}"/>
              </a:ext>
            </a:extLst>
          </p:cNvPr>
          <p:cNvGrpSpPr/>
          <p:nvPr/>
        </p:nvGrpSpPr>
        <p:grpSpPr>
          <a:xfrm>
            <a:off x="1904999" y="2143037"/>
            <a:ext cx="2842963" cy="3343362"/>
            <a:chOff x="4035601" y="1608212"/>
            <a:chExt cx="2564283" cy="301563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xmlns="" id="{BBA6692E-556F-B0A5-6F4A-5F97F0B6D287}"/>
                </a:ext>
              </a:extLst>
            </p:cNvPr>
            <p:cNvSpPr txBox="1"/>
            <p:nvPr/>
          </p:nvSpPr>
          <p:spPr>
            <a:xfrm>
              <a:off x="4929098" y="1608212"/>
              <a:ext cx="828675" cy="541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300" b="1" dirty="0">
                  <a:latin typeface="Arial" panose="020B0604020202020204" pitchFamily="34" charset="0"/>
                  <a:cs typeface="Arial" panose="020B0604020202020204" pitchFamily="34" charset="0"/>
                </a:rPr>
                <a:t>A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xmlns="" id="{4AF19EE2-9AA5-7215-602E-A912D695C7C6}"/>
                </a:ext>
              </a:extLst>
            </p:cNvPr>
            <p:cNvSpPr txBox="1"/>
            <p:nvPr/>
          </p:nvSpPr>
          <p:spPr>
            <a:xfrm>
              <a:off x="4035601" y="2424467"/>
              <a:ext cx="517070" cy="541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300" b="1" dirty="0">
                  <a:latin typeface="Arial" panose="020B0604020202020204" pitchFamily="34" charset="0"/>
                  <a:cs typeface="Arial" panose="020B0604020202020204" pitchFamily="34" charset="0"/>
                </a:rPr>
                <a:t>L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xmlns="" id="{FC3A99C7-0C78-BFAB-712D-092045175AD9}"/>
                </a:ext>
              </a:extLst>
            </p:cNvPr>
            <p:cNvSpPr txBox="1"/>
            <p:nvPr/>
          </p:nvSpPr>
          <p:spPr>
            <a:xfrm>
              <a:off x="5501881" y="4082510"/>
              <a:ext cx="1098003" cy="541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300" b="1" dirty="0">
                  <a:latin typeface="Arial" panose="020B0604020202020204" pitchFamily="34" charset="0"/>
                  <a:cs typeface="Arial" panose="020B0604020202020204" pitchFamily="34" charset="0"/>
                </a:rPr>
                <a:t>SP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xmlns="" id="{D68903EC-AD5E-AC3A-1485-D0B803850A22}"/>
                </a:ext>
              </a:extLst>
            </p:cNvPr>
            <p:cNvSpPr txBox="1"/>
            <p:nvPr/>
          </p:nvSpPr>
          <p:spPr>
            <a:xfrm>
              <a:off x="5066560" y="2914091"/>
              <a:ext cx="1227287" cy="541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300" b="1" dirty="0">
                  <a:latin typeface="Arial" panose="020B0604020202020204" pitchFamily="34" charset="0"/>
                  <a:cs typeface="Arial" panose="020B0604020202020204" pitchFamily="34" charset="0"/>
                </a:rPr>
                <a:t>DP</a:t>
              </a:r>
            </a:p>
          </p:txBody>
        </p:sp>
      </p:grp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C7F4B724-5240-B272-EFA2-1544DA895370}"/>
              </a:ext>
            </a:extLst>
          </p:cNvPr>
          <p:cNvSpPr/>
          <p:nvPr/>
        </p:nvSpPr>
        <p:spPr>
          <a:xfrm>
            <a:off x="3810000" y="3352800"/>
            <a:ext cx="720690" cy="735516"/>
          </a:xfrm>
          <a:prstGeom prst="ellipse">
            <a:avLst/>
          </a:prstGeom>
          <a:noFill/>
          <a:ln w="1047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C7ADE8CE-3EBF-48F8-FCFC-D0388DE12F95}"/>
              </a:ext>
            </a:extLst>
          </p:cNvPr>
          <p:cNvSpPr txBox="1"/>
          <p:nvPr/>
        </p:nvSpPr>
        <p:spPr>
          <a:xfrm>
            <a:off x="6979867" y="2209800"/>
            <a:ext cx="527503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Identification of the posterior </a:t>
            </a:r>
            <a:r>
              <a:rPr lang="en-US" sz="3300" b="1" dirty="0" err="1">
                <a:latin typeface="Arial" panose="020B0604020202020204" pitchFamily="34" charset="0"/>
                <a:cs typeface="Arial" panose="020B0604020202020204" pitchFamily="34" charset="0"/>
              </a:rPr>
              <a:t>tibial</a:t>
            </a:r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 neurovascular bundle confirms entry into the deep posterior compartment</a:t>
            </a:r>
          </a:p>
        </p:txBody>
      </p:sp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9139B507-8468-8E4A-E60A-D8A0FE4188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19" name="Title 18">
            <a:extLst>
              <a:ext uri="{FF2B5EF4-FFF2-40B4-BE49-F238E27FC236}">
                <a16:creationId xmlns:a16="http://schemas.microsoft.com/office/drawing/2014/main" xmlns="" id="{E5D6384F-3A0B-F24F-E3A2-223C247FD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Cross Section of Lower Leg</a:t>
            </a:r>
          </a:p>
        </p:txBody>
      </p:sp>
    </p:spTree>
    <p:extLst>
      <p:ext uri="{BB962C8B-B14F-4D97-AF65-F5344CB8AC3E}">
        <p14:creationId xmlns:p14="http://schemas.microsoft.com/office/powerpoint/2010/main" val="21883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5000">
        <p:fade/>
      </p:transition>
    </mc:Choice>
    <mc:Fallback xmlns="">
      <p:transition spd="med" advClick="0" advTm="1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371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16" grpId="0" animBg="1"/>
      <p:bldP spid="1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D5CB620-5A26-2EEC-E052-DE9A2C707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Two Incision Four Compartment Fasciotomy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13A2C912-68D1-C9C9-4B63-A3598A91681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50" t="20000" r="22500"/>
          <a:stretch/>
        </p:blipFill>
        <p:spPr>
          <a:xfrm>
            <a:off x="2819400" y="1134979"/>
            <a:ext cx="6553200" cy="548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3BCA020D-9998-8D87-0065-C13B94A88D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38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356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7000">
        <p:fade/>
      </p:transition>
    </mc:Choice>
    <mc:Fallback xmlns="">
      <p:transition spd="med" advClick="0" advTm="1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8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A3FF7199-A3E1-A0FE-BB14-40E9D1AF4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Two Incision Four Compartment Fasciotomy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4F8729A0-5B2A-DF75-DCA1-819266C99C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FFD67834-D0C5-6991-58AE-30A3669456B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00" t="20000" r="23125"/>
          <a:stretch/>
        </p:blipFill>
        <p:spPr>
          <a:xfrm>
            <a:off x="2057400" y="1134979"/>
            <a:ext cx="7239000" cy="5486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1D70F6F3-C7E7-B250-EB23-EB111CA0C8DF}"/>
              </a:ext>
            </a:extLst>
          </p:cNvPr>
          <p:cNvSpPr txBox="1"/>
          <p:nvPr/>
        </p:nvSpPr>
        <p:spPr>
          <a:xfrm>
            <a:off x="5486400" y="2264658"/>
            <a:ext cx="625394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" b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8E8099B7-DACB-B210-7395-8968C70984BF}"/>
              </a:ext>
            </a:extLst>
          </p:cNvPr>
          <p:cNvSpPr txBox="1"/>
          <p:nvPr/>
        </p:nvSpPr>
        <p:spPr>
          <a:xfrm>
            <a:off x="4495234" y="3026658"/>
            <a:ext cx="592143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85201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2000">
        <p:fade/>
      </p:transition>
    </mc:Choice>
    <mc:Fallback xmlns="">
      <p:transition spd="med" advClick="0" advTm="1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72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3D90584C-058F-96F4-29EC-007870695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16F34F90-88DE-7C66-4C9E-DCE02DCA7BD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6" b="6756"/>
          <a:stretch/>
        </p:blipFill>
        <p:spPr>
          <a:xfrm>
            <a:off x="1219200" y="1219201"/>
            <a:ext cx="9753600" cy="4953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A8660E3B-0A64-FCBD-4CE2-A84005112000}"/>
              </a:ext>
            </a:extLst>
          </p:cNvPr>
          <p:cNvSpPr txBox="1"/>
          <p:nvPr/>
        </p:nvSpPr>
        <p:spPr>
          <a:xfrm>
            <a:off x="4939273" y="5620434"/>
            <a:ext cx="2313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5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4ED6CFFF-F6A4-A912-92D6-815097EC02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F54085CE-C13D-BACF-4C8D-E692197E4714}"/>
              </a:ext>
            </a:extLst>
          </p:cNvPr>
          <p:cNvGrpSpPr/>
          <p:nvPr/>
        </p:nvGrpSpPr>
        <p:grpSpPr>
          <a:xfrm>
            <a:off x="-1828800" y="1524000"/>
            <a:ext cx="8839200" cy="646331"/>
            <a:chOff x="-1828800" y="1676400"/>
            <a:chExt cx="8839200" cy="646331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xmlns="" id="{BFDE0E94-490A-1980-6EFB-DC9382AD95BD}"/>
                </a:ext>
              </a:extLst>
            </p:cNvPr>
            <p:cNvSpPr/>
            <p:nvPr/>
          </p:nvSpPr>
          <p:spPr bwMode="auto">
            <a:xfrm>
              <a:off x="-1828800" y="1676400"/>
              <a:ext cx="8839200" cy="646331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xmlns="" id="{BE730C16-4841-7495-55A1-927014B9CC20}"/>
                </a:ext>
              </a:extLst>
            </p:cNvPr>
            <p:cNvSpPr txBox="1"/>
            <p:nvPr/>
          </p:nvSpPr>
          <p:spPr>
            <a:xfrm>
              <a:off x="601579" y="1793992"/>
              <a:ext cx="5951621" cy="49244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26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Lateral Incision Landmarks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5517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5000">
        <p:fade/>
      </p:transition>
    </mc:Choice>
    <mc:Fallback xmlns="">
      <p:transition spd="med" advClick="0" advTm="1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7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4B8698E1-0E68-955A-F5F2-67D946C151F8}"/>
              </a:ext>
            </a:extLst>
          </p:cNvPr>
          <p:cNvSpPr/>
          <p:nvPr/>
        </p:nvSpPr>
        <p:spPr bwMode="auto">
          <a:xfrm>
            <a:off x="5955953" y="1866100"/>
            <a:ext cx="8314267" cy="3971544"/>
          </a:xfrm>
          <a:prstGeom prst="rect">
            <a:avLst/>
          </a:prstGeom>
          <a:solidFill>
            <a:schemeClr val="tx1">
              <a:lumMod val="95000"/>
              <a:lumOff val="5000"/>
              <a:alpha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A966391B-3696-CA05-DAB1-258DF6310511}"/>
              </a:ext>
            </a:extLst>
          </p:cNvPr>
          <p:cNvGrpSpPr/>
          <p:nvPr/>
        </p:nvGrpSpPr>
        <p:grpSpPr>
          <a:xfrm>
            <a:off x="5955952" y="1866100"/>
            <a:ext cx="6506622" cy="1252331"/>
            <a:chOff x="-298150" y="1608966"/>
            <a:chExt cx="6506622" cy="1252331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xmlns="" id="{0F421511-04CB-3F7D-F514-E39AD89ABC20}"/>
                </a:ext>
              </a:extLst>
            </p:cNvPr>
            <p:cNvSpPr/>
            <p:nvPr/>
          </p:nvSpPr>
          <p:spPr bwMode="auto">
            <a:xfrm>
              <a:off x="-298150" y="1608966"/>
              <a:ext cx="6236048" cy="1252331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xmlns="" id="{C0C2BC4E-EEAD-8F58-CC48-90706B60216C}"/>
                </a:ext>
              </a:extLst>
            </p:cNvPr>
            <p:cNvSpPr txBox="1"/>
            <p:nvPr/>
          </p:nvSpPr>
          <p:spPr>
            <a:xfrm>
              <a:off x="256851" y="1707879"/>
              <a:ext cx="5951621" cy="1077218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Lateral Incision </a:t>
              </a:r>
              <a:b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</a:br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Landmarks</a:t>
              </a: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830B6388-95E6-8BF9-D6FE-D72193E3A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05087E8-F796-6539-0FEF-822770A79AE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"/>
          <a:stretch/>
        </p:blipFill>
        <p:spPr>
          <a:xfrm>
            <a:off x="533400" y="1149105"/>
            <a:ext cx="5133113" cy="25084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936B0C5-9DE6-2CEC-2FE8-5D787FEBB1F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"/>
          <a:stretch/>
        </p:blipFill>
        <p:spPr>
          <a:xfrm>
            <a:off x="533400" y="3661348"/>
            <a:ext cx="5133113" cy="2910938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xmlns="" id="{75D156A4-BF72-8D1E-0955-D69D096A53A9}"/>
              </a:ext>
            </a:extLst>
          </p:cNvPr>
          <p:cNvSpPr/>
          <p:nvPr/>
        </p:nvSpPr>
        <p:spPr>
          <a:xfrm>
            <a:off x="650081" y="4919363"/>
            <a:ext cx="721519" cy="692943"/>
          </a:xfrm>
          <a:prstGeom prst="ellipse">
            <a:avLst/>
          </a:prstGeom>
          <a:noFill/>
          <a:ln w="889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xmlns="" id="{9317B28A-C8A1-FAFF-A69E-8BF7BE3B9773}"/>
              </a:ext>
            </a:extLst>
          </p:cNvPr>
          <p:cNvSpPr/>
          <p:nvPr/>
        </p:nvSpPr>
        <p:spPr>
          <a:xfrm>
            <a:off x="1335881" y="2016057"/>
            <a:ext cx="721519" cy="692943"/>
          </a:xfrm>
          <a:prstGeom prst="ellipse">
            <a:avLst/>
          </a:prstGeom>
          <a:noFill/>
          <a:ln w="889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1012692-9E18-4307-D347-F2F6EE9E0C85}"/>
              </a:ext>
            </a:extLst>
          </p:cNvPr>
          <p:cNvSpPr/>
          <p:nvPr/>
        </p:nvSpPr>
        <p:spPr>
          <a:xfrm>
            <a:off x="6366574" y="3640179"/>
            <a:ext cx="6096000" cy="123110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1200"/>
              </a:spcAft>
            </a:pP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 Fibular Head (FH)</a:t>
            </a:r>
          </a:p>
          <a:p>
            <a:pPr>
              <a:spcAft>
                <a:spcPts val="1200"/>
              </a:spcAft>
            </a:pP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 Lateral Malleolus (LM)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xmlns="" id="{A96834A7-1492-C4C3-5AB2-739119C298BF}"/>
              </a:ext>
            </a:extLst>
          </p:cNvPr>
          <p:cNvSpPr/>
          <p:nvPr/>
        </p:nvSpPr>
        <p:spPr>
          <a:xfrm>
            <a:off x="4431953" y="4779779"/>
            <a:ext cx="721519" cy="692943"/>
          </a:xfrm>
          <a:prstGeom prst="ellipse">
            <a:avLst/>
          </a:prstGeom>
          <a:noFill/>
          <a:ln w="889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xmlns="" id="{B2C41FBE-5582-F509-BE19-125A4B91B02F}"/>
              </a:ext>
            </a:extLst>
          </p:cNvPr>
          <p:cNvSpPr/>
          <p:nvPr/>
        </p:nvSpPr>
        <p:spPr>
          <a:xfrm>
            <a:off x="4841081" y="2057400"/>
            <a:ext cx="721519" cy="692943"/>
          </a:xfrm>
          <a:prstGeom prst="ellipse">
            <a:avLst/>
          </a:prstGeom>
          <a:noFill/>
          <a:ln w="889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73EDCCD2-8096-1EB2-1668-4DC270D03195}"/>
              </a:ext>
            </a:extLst>
          </p:cNvPr>
          <p:cNvSpPr txBox="1"/>
          <p:nvPr/>
        </p:nvSpPr>
        <p:spPr>
          <a:xfrm>
            <a:off x="721574" y="2570946"/>
            <a:ext cx="611065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EEB04E8B-C8E9-CD5A-3190-948DF7088DE3}"/>
              </a:ext>
            </a:extLst>
          </p:cNvPr>
          <p:cNvSpPr txBox="1"/>
          <p:nvPr/>
        </p:nvSpPr>
        <p:spPr>
          <a:xfrm>
            <a:off x="749996" y="5695146"/>
            <a:ext cx="611065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85416541-07F8-4FED-4D13-958CE3C4AC43}"/>
              </a:ext>
            </a:extLst>
          </p:cNvPr>
          <p:cNvSpPr txBox="1"/>
          <p:nvPr/>
        </p:nvSpPr>
        <p:spPr>
          <a:xfrm>
            <a:off x="4876800" y="2799546"/>
            <a:ext cx="647934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5C3CD083-A491-9AFA-9066-F1192DD96053}"/>
              </a:ext>
            </a:extLst>
          </p:cNvPr>
          <p:cNvSpPr txBox="1"/>
          <p:nvPr/>
        </p:nvSpPr>
        <p:spPr>
          <a:xfrm>
            <a:off x="4447905" y="5562600"/>
            <a:ext cx="647934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55A07EB9-3520-7D0D-5B07-8740A03E46BD}"/>
              </a:ext>
            </a:extLst>
          </p:cNvPr>
          <p:cNvSpPr txBox="1"/>
          <p:nvPr/>
        </p:nvSpPr>
        <p:spPr>
          <a:xfrm>
            <a:off x="1622851" y="1278305"/>
            <a:ext cx="30762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B208454A-D973-4A31-08E9-BFFBBBED24DC}"/>
              </a:ext>
            </a:extLst>
          </p:cNvPr>
          <p:cNvSpPr txBox="1"/>
          <p:nvPr/>
        </p:nvSpPr>
        <p:spPr>
          <a:xfrm>
            <a:off x="1578986" y="6019800"/>
            <a:ext cx="30762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D45E8C7B-4646-8806-4C61-70B3C1AB73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27622" y="6067494"/>
            <a:ext cx="609600" cy="6096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F19C427-5381-E6BC-6A51-57829237BDAD}"/>
              </a:ext>
            </a:extLst>
          </p:cNvPr>
          <p:cNvSpPr txBox="1"/>
          <p:nvPr/>
        </p:nvSpPr>
        <p:spPr>
          <a:xfrm>
            <a:off x="7895298" y="5111294"/>
            <a:ext cx="1960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1650040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5000">
        <p:fade/>
      </p:transition>
    </mc:Choice>
    <mc:Fallback xmlns="">
      <p:transition spd="med" advClick="0" advTm="1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8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93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93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93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93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93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108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108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08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108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108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3" grpId="0" animBg="1"/>
      <p:bldP spid="6" grpId="0" animBg="1"/>
      <p:bldP spid="7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12E6ACAA-057E-383C-3BDD-49353059852E}"/>
              </a:ext>
            </a:extLst>
          </p:cNvPr>
          <p:cNvSpPr/>
          <p:nvPr/>
        </p:nvSpPr>
        <p:spPr bwMode="auto">
          <a:xfrm>
            <a:off x="5955953" y="1524000"/>
            <a:ext cx="8314267" cy="4495800"/>
          </a:xfrm>
          <a:prstGeom prst="rect">
            <a:avLst/>
          </a:prstGeom>
          <a:solidFill>
            <a:schemeClr val="tx1">
              <a:lumMod val="95000"/>
              <a:lumOff val="5000"/>
              <a:alpha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xmlns="" id="{0267028B-E4F0-CC2F-1871-35AC060D46EE}"/>
              </a:ext>
            </a:extLst>
          </p:cNvPr>
          <p:cNvGrpSpPr/>
          <p:nvPr/>
        </p:nvGrpSpPr>
        <p:grpSpPr>
          <a:xfrm>
            <a:off x="5955952" y="1524001"/>
            <a:ext cx="6506622" cy="1252331"/>
            <a:chOff x="-298150" y="1608966"/>
            <a:chExt cx="6506622" cy="1252331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xmlns="" id="{47DA9C3A-2739-AB65-72AC-1977DBA0687A}"/>
                </a:ext>
              </a:extLst>
            </p:cNvPr>
            <p:cNvSpPr/>
            <p:nvPr/>
          </p:nvSpPr>
          <p:spPr bwMode="auto">
            <a:xfrm>
              <a:off x="-298150" y="1608966"/>
              <a:ext cx="6236048" cy="1252331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xmlns="" id="{84E3CD06-1968-61EA-D78D-E76DB91EA65C}"/>
                </a:ext>
              </a:extLst>
            </p:cNvPr>
            <p:cNvSpPr txBox="1"/>
            <p:nvPr/>
          </p:nvSpPr>
          <p:spPr>
            <a:xfrm>
              <a:off x="256851" y="1707879"/>
              <a:ext cx="5951621" cy="1077218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Lateral Incision </a:t>
              </a:r>
              <a:b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</a:br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Landmarks</a:t>
              </a:r>
            </a:p>
          </p:txBody>
        </p:sp>
      </p:grpSp>
      <p:sp>
        <p:nvSpPr>
          <p:cNvPr id="15" name="Title 14">
            <a:extLst>
              <a:ext uri="{FF2B5EF4-FFF2-40B4-BE49-F238E27FC236}">
                <a16:creationId xmlns:a16="http://schemas.microsoft.com/office/drawing/2014/main" xmlns="" id="{F84EF329-08AC-4B4A-8AE0-2D00F950C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6081C7F7-B7A3-1455-610B-8BD4148DA65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"/>
          <a:stretch/>
        </p:blipFill>
        <p:spPr>
          <a:xfrm>
            <a:off x="533400" y="1149105"/>
            <a:ext cx="5133113" cy="25084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90B5058B-A7AE-EAA7-C433-2583CDB7AD6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"/>
          <a:stretch/>
        </p:blipFill>
        <p:spPr>
          <a:xfrm>
            <a:off x="533400" y="3661348"/>
            <a:ext cx="5133113" cy="29109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56879DA-0BA4-77A0-5BF4-A301DF8325C5}"/>
              </a:ext>
            </a:extLst>
          </p:cNvPr>
          <p:cNvSpPr txBox="1"/>
          <p:nvPr/>
        </p:nvSpPr>
        <p:spPr>
          <a:xfrm>
            <a:off x="1622851" y="1278305"/>
            <a:ext cx="30762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E92D58D4-9978-4D28-9B8C-AA5A9F124D24}"/>
              </a:ext>
            </a:extLst>
          </p:cNvPr>
          <p:cNvSpPr txBox="1"/>
          <p:nvPr/>
        </p:nvSpPr>
        <p:spPr>
          <a:xfrm>
            <a:off x="1578986" y="6019800"/>
            <a:ext cx="30762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DEBAAC43-71F6-18F7-4B5D-F5F23701BBCC}"/>
              </a:ext>
            </a:extLst>
          </p:cNvPr>
          <p:cNvSpPr txBox="1"/>
          <p:nvPr/>
        </p:nvSpPr>
        <p:spPr>
          <a:xfrm>
            <a:off x="6547396" y="3110092"/>
            <a:ext cx="49875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line drawn from the fibular head to the Lateral malleolus will mark the course of the fibula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832F215A-82B0-3D0A-B62C-68766D6594B1}"/>
              </a:ext>
            </a:extLst>
          </p:cNvPr>
          <p:cNvCxnSpPr>
            <a:cxnSpLocks/>
          </p:cNvCxnSpPr>
          <p:nvPr/>
        </p:nvCxnSpPr>
        <p:spPr>
          <a:xfrm>
            <a:off x="1790192" y="2394303"/>
            <a:ext cx="3391408" cy="0"/>
          </a:xfrm>
          <a:prstGeom prst="straightConnector1">
            <a:avLst/>
          </a:prstGeom>
          <a:ln w="123825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F73246B3-75B4-2CB9-BA03-E6474CD8FF10}"/>
              </a:ext>
            </a:extLst>
          </p:cNvPr>
          <p:cNvCxnSpPr>
            <a:cxnSpLocks/>
          </p:cNvCxnSpPr>
          <p:nvPr/>
        </p:nvCxnSpPr>
        <p:spPr>
          <a:xfrm flipV="1">
            <a:off x="996793" y="5187775"/>
            <a:ext cx="3702315" cy="74366"/>
          </a:xfrm>
          <a:prstGeom prst="straightConnector1">
            <a:avLst/>
          </a:prstGeom>
          <a:ln w="123825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D75FCB35-46F9-7CDA-71CF-2E1E2976BEA9}"/>
              </a:ext>
            </a:extLst>
          </p:cNvPr>
          <p:cNvSpPr txBox="1"/>
          <p:nvPr/>
        </p:nvSpPr>
        <p:spPr>
          <a:xfrm>
            <a:off x="1904492" y="2476245"/>
            <a:ext cx="3162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of the Fibula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BBD742DF-0071-F619-4F5D-24E4CA2569C3}"/>
              </a:ext>
            </a:extLst>
          </p:cNvPr>
          <p:cNvSpPr txBox="1"/>
          <p:nvPr/>
        </p:nvSpPr>
        <p:spPr>
          <a:xfrm>
            <a:off x="1222029" y="5329407"/>
            <a:ext cx="32518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of the Fibula</a:t>
            </a:r>
          </a:p>
        </p:txBody>
      </p:sp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A82C7EC4-F721-F301-B784-2CE24BE323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094D188A-7304-CCDA-0F95-76DCAA6A2BA5}"/>
              </a:ext>
            </a:extLst>
          </p:cNvPr>
          <p:cNvSpPr txBox="1"/>
          <p:nvPr/>
        </p:nvSpPr>
        <p:spPr>
          <a:xfrm>
            <a:off x="7858804" y="5181600"/>
            <a:ext cx="1960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332603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5000">
        <p:fade/>
      </p:transition>
    </mc:Choice>
    <mc:Fallback xmlns="">
      <p:transition spd="med" advClick="0" advTm="1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169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2121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  <p:bldLst>
      <p:bldP spid="16" grpId="0" animBg="1"/>
      <p:bldP spid="11" grpId="0"/>
      <p:bldP spid="22" grpId="0"/>
      <p:bldP spid="23" grpId="0"/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27D6B157-32EC-624A-4884-EC76DEB30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0C3E5CAC-61DE-F6C8-2407-55C947E10C33}"/>
              </a:ext>
            </a:extLst>
          </p:cNvPr>
          <p:cNvGrpSpPr/>
          <p:nvPr/>
        </p:nvGrpSpPr>
        <p:grpSpPr>
          <a:xfrm>
            <a:off x="1219200" y="1219201"/>
            <a:ext cx="9753600" cy="5047564"/>
            <a:chOff x="1219200" y="1219201"/>
            <a:chExt cx="9753600" cy="504756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xmlns="" id="{6C25B6EF-746C-91EB-0E7D-6CC5D57D18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66" b="6756"/>
            <a:stretch/>
          </p:blipFill>
          <p:spPr>
            <a:xfrm>
              <a:off x="1219200" y="1219201"/>
              <a:ext cx="9753600" cy="4953000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xmlns="" id="{5C3660A7-8BAA-E354-8FAB-5CAD08998446}"/>
                </a:ext>
              </a:extLst>
            </p:cNvPr>
            <p:cNvSpPr txBox="1"/>
            <p:nvPr/>
          </p:nvSpPr>
          <p:spPr>
            <a:xfrm>
              <a:off x="4939273" y="5620434"/>
              <a:ext cx="231345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500" b="1" dirty="0">
                  <a:solidFill>
                    <a:srgbClr val="1CA3D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Right Leg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21E0E1C-25BA-10FE-FAF1-907181CED5F4}"/>
              </a:ext>
            </a:extLst>
          </p:cNvPr>
          <p:cNvSpPr txBox="1"/>
          <p:nvPr/>
        </p:nvSpPr>
        <p:spPr>
          <a:xfrm>
            <a:off x="1752600" y="1447800"/>
            <a:ext cx="84881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The Lateral Incision is Marked </a:t>
            </a:r>
          </a:p>
          <a:p>
            <a:pPr algn="ctr"/>
            <a:r>
              <a:rPr lang="en-US" sz="32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“One Finger in Front of the Fibula”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AC387919-C8C0-CD9D-5588-4E28867F08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24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8000">
        <p:fade/>
      </p:transition>
    </mc:Choice>
    <mc:Fallback xmlns="">
      <p:transition spd="med" advClick="0" advTm="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2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70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E74870CC-7D7C-717C-703D-DD8819D2A25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307" y="1149105"/>
            <a:ext cx="5131206" cy="250849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xmlns="" id="{C67F5B35-A54D-48F9-7583-6C22DE59F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1E8A0D9-652C-CC42-FD3A-2A511BC4ADC9}"/>
              </a:ext>
            </a:extLst>
          </p:cNvPr>
          <p:cNvSpPr/>
          <p:nvPr/>
        </p:nvSpPr>
        <p:spPr bwMode="auto">
          <a:xfrm>
            <a:off x="6239933" y="1866100"/>
            <a:ext cx="8314267" cy="3971544"/>
          </a:xfrm>
          <a:prstGeom prst="rect">
            <a:avLst/>
          </a:prstGeom>
          <a:solidFill>
            <a:schemeClr val="tx1">
              <a:lumMod val="95000"/>
              <a:lumOff val="5000"/>
              <a:alpha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5883BAC3-2944-CA41-D275-2DDB1F1775A2}"/>
              </a:ext>
            </a:extLst>
          </p:cNvPr>
          <p:cNvGrpSpPr/>
          <p:nvPr/>
        </p:nvGrpSpPr>
        <p:grpSpPr>
          <a:xfrm>
            <a:off x="6239932" y="1866100"/>
            <a:ext cx="6506622" cy="1252331"/>
            <a:chOff x="-298150" y="1608966"/>
            <a:chExt cx="6506622" cy="125233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106F3451-0328-C393-BE59-5AA79C821B62}"/>
                </a:ext>
              </a:extLst>
            </p:cNvPr>
            <p:cNvSpPr/>
            <p:nvPr/>
          </p:nvSpPr>
          <p:spPr bwMode="auto">
            <a:xfrm>
              <a:off x="-298150" y="1608966"/>
              <a:ext cx="6236048" cy="1252331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xmlns="" id="{E3EDCA14-41D7-280B-ECAB-3BC329D51A5E}"/>
                </a:ext>
              </a:extLst>
            </p:cNvPr>
            <p:cNvSpPr txBox="1"/>
            <p:nvPr/>
          </p:nvSpPr>
          <p:spPr>
            <a:xfrm>
              <a:off x="256851" y="1707879"/>
              <a:ext cx="5951621" cy="1077218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Lateral Incision </a:t>
              </a:r>
              <a:b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</a:br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Landmarks</a:t>
              </a: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9BC63568-8306-7EC9-5EA6-69AE9538823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"/>
          <a:stretch/>
        </p:blipFill>
        <p:spPr>
          <a:xfrm>
            <a:off x="533400" y="3661348"/>
            <a:ext cx="5133113" cy="29109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CC63EC32-A81F-741E-EA77-08349EAC17E6}"/>
              </a:ext>
            </a:extLst>
          </p:cNvPr>
          <p:cNvSpPr txBox="1"/>
          <p:nvPr/>
        </p:nvSpPr>
        <p:spPr>
          <a:xfrm>
            <a:off x="1622851" y="1278305"/>
            <a:ext cx="30762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98CE9677-07FA-8646-2FE4-B190F3E4D4CC}"/>
              </a:ext>
            </a:extLst>
          </p:cNvPr>
          <p:cNvSpPr txBox="1"/>
          <p:nvPr/>
        </p:nvSpPr>
        <p:spPr>
          <a:xfrm>
            <a:off x="1578986" y="6019800"/>
            <a:ext cx="30762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D9860E80-0142-EDB3-78D2-5CACAAB1A533}"/>
              </a:ext>
            </a:extLst>
          </p:cNvPr>
          <p:cNvSpPr txBox="1"/>
          <p:nvPr/>
        </p:nvSpPr>
        <p:spPr>
          <a:xfrm>
            <a:off x="7052257" y="3646404"/>
            <a:ext cx="435981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“One Finger in</a:t>
            </a:r>
          </a:p>
          <a:p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 of the Fibula”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xmlns="" id="{F0C35FF8-D613-D4ED-A0AC-BC731516C0AB}"/>
              </a:ext>
            </a:extLst>
          </p:cNvPr>
          <p:cNvCxnSpPr>
            <a:cxnSpLocks/>
          </p:cNvCxnSpPr>
          <p:nvPr/>
        </p:nvCxnSpPr>
        <p:spPr>
          <a:xfrm>
            <a:off x="1676400" y="2209800"/>
            <a:ext cx="3581400" cy="152400"/>
          </a:xfrm>
          <a:prstGeom prst="straightConnector1">
            <a:avLst/>
          </a:prstGeom>
          <a:ln w="123825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xmlns="" id="{E85ECFCF-F6BC-F366-08D0-71FC2C469A30}"/>
              </a:ext>
            </a:extLst>
          </p:cNvPr>
          <p:cNvCxnSpPr>
            <a:cxnSpLocks/>
          </p:cNvCxnSpPr>
          <p:nvPr/>
        </p:nvCxnSpPr>
        <p:spPr>
          <a:xfrm flipV="1">
            <a:off x="990600" y="5181600"/>
            <a:ext cx="3708508" cy="99033"/>
          </a:xfrm>
          <a:prstGeom prst="straightConnector1">
            <a:avLst/>
          </a:prstGeom>
          <a:ln w="123825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xmlns="" id="{84A86577-AE8F-EB8D-A087-52C60471AEE1}"/>
              </a:ext>
            </a:extLst>
          </p:cNvPr>
          <p:cNvCxnSpPr>
            <a:cxnSpLocks/>
          </p:cNvCxnSpPr>
          <p:nvPr/>
        </p:nvCxnSpPr>
        <p:spPr>
          <a:xfrm>
            <a:off x="1327320" y="5024289"/>
            <a:ext cx="2939880" cy="0"/>
          </a:xfrm>
          <a:prstGeom prst="line">
            <a:avLst/>
          </a:prstGeom>
          <a:ln w="8890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B12EACC2-B881-D3DF-F1DA-934202B12D08}"/>
              </a:ext>
            </a:extLst>
          </p:cNvPr>
          <p:cNvCxnSpPr>
            <a:cxnSpLocks/>
          </p:cNvCxnSpPr>
          <p:nvPr/>
        </p:nvCxnSpPr>
        <p:spPr>
          <a:xfrm>
            <a:off x="2057400" y="2057400"/>
            <a:ext cx="2641708" cy="76200"/>
          </a:xfrm>
          <a:prstGeom prst="line">
            <a:avLst/>
          </a:prstGeom>
          <a:ln w="8890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A418B286-075E-39D2-4E67-726FB00ECE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8ED5FAA1-3397-CB47-61BE-97D2DF731168}"/>
              </a:ext>
            </a:extLst>
          </p:cNvPr>
          <p:cNvSpPr txBox="1"/>
          <p:nvPr/>
        </p:nvSpPr>
        <p:spPr>
          <a:xfrm>
            <a:off x="7858804" y="5003634"/>
            <a:ext cx="1960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266174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2000">
        <p:fade/>
      </p:transition>
    </mc:Choice>
    <mc:Fallback xmlns="">
      <p:transition spd="med" advClick="0" advTm="1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055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5" grpId="0" animBg="1"/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0CBB0426-6984-F001-7DDE-52C705B0BF9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307" y="1149105"/>
            <a:ext cx="5131206" cy="25084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147E12-FD28-DED6-5A82-E81476DF9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D5917116-E440-D6C3-C0EB-3DA3F5BC75C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"/>
          <a:stretch/>
        </p:blipFill>
        <p:spPr>
          <a:xfrm>
            <a:off x="533400" y="3661348"/>
            <a:ext cx="5133113" cy="29109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3F17DFB-CB03-06BF-7D88-0D8AF841FE6E}"/>
              </a:ext>
            </a:extLst>
          </p:cNvPr>
          <p:cNvSpPr txBox="1"/>
          <p:nvPr/>
        </p:nvSpPr>
        <p:spPr>
          <a:xfrm>
            <a:off x="1622851" y="1278305"/>
            <a:ext cx="30762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112D2FCD-7A0B-9DE8-8AF2-A2B1E2351EC1}"/>
              </a:ext>
            </a:extLst>
          </p:cNvPr>
          <p:cNvSpPr txBox="1"/>
          <p:nvPr/>
        </p:nvSpPr>
        <p:spPr>
          <a:xfrm>
            <a:off x="1578986" y="6019800"/>
            <a:ext cx="30762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4BA64EBF-BEA9-A322-6E5A-6295F0FD797E}"/>
              </a:ext>
            </a:extLst>
          </p:cNvPr>
          <p:cNvCxnSpPr>
            <a:cxnSpLocks/>
          </p:cNvCxnSpPr>
          <p:nvPr/>
        </p:nvCxnSpPr>
        <p:spPr>
          <a:xfrm>
            <a:off x="1327320" y="5024289"/>
            <a:ext cx="2939880" cy="0"/>
          </a:xfrm>
          <a:prstGeom prst="line">
            <a:avLst/>
          </a:prstGeom>
          <a:ln w="8890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56176B38-7CBB-CC0E-FE3D-31B8424885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C1F0325-178D-A4C4-0D0F-8C9555E6AB3C}"/>
              </a:ext>
            </a:extLst>
          </p:cNvPr>
          <p:cNvSpPr/>
          <p:nvPr/>
        </p:nvSpPr>
        <p:spPr bwMode="auto">
          <a:xfrm>
            <a:off x="6239933" y="1524000"/>
            <a:ext cx="8314267" cy="4419600"/>
          </a:xfrm>
          <a:prstGeom prst="rect">
            <a:avLst/>
          </a:prstGeom>
          <a:solidFill>
            <a:schemeClr val="tx1">
              <a:lumMod val="95000"/>
              <a:lumOff val="5000"/>
              <a:alpha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52AC8ECE-D2B4-2434-F007-666FF9415EB4}"/>
              </a:ext>
            </a:extLst>
          </p:cNvPr>
          <p:cNvGrpSpPr/>
          <p:nvPr/>
        </p:nvGrpSpPr>
        <p:grpSpPr>
          <a:xfrm>
            <a:off x="6239932" y="1524000"/>
            <a:ext cx="6569689" cy="929909"/>
            <a:chOff x="-298150" y="1608966"/>
            <a:chExt cx="6569689" cy="929909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xmlns="" id="{1694B34D-E145-7850-A3D7-A4BF5BCF8C24}"/>
                </a:ext>
              </a:extLst>
            </p:cNvPr>
            <p:cNvSpPr/>
            <p:nvPr/>
          </p:nvSpPr>
          <p:spPr bwMode="auto">
            <a:xfrm>
              <a:off x="-298150" y="1608966"/>
              <a:ext cx="6236048" cy="929909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xmlns="" id="{1D0554BA-5BAA-ED91-9F12-BCDE108CFF83}"/>
                </a:ext>
              </a:extLst>
            </p:cNvPr>
            <p:cNvSpPr txBox="1"/>
            <p:nvPr/>
          </p:nvSpPr>
          <p:spPr>
            <a:xfrm>
              <a:off x="319918" y="1801852"/>
              <a:ext cx="5951621" cy="58477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Lateral Incision </a:t>
              </a: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D2594866-ED97-402A-C2B7-E746D899BC62}"/>
              </a:ext>
            </a:extLst>
          </p:cNvPr>
          <p:cNvCxnSpPr>
            <a:cxnSpLocks/>
          </p:cNvCxnSpPr>
          <p:nvPr/>
        </p:nvCxnSpPr>
        <p:spPr>
          <a:xfrm>
            <a:off x="2057400" y="2057400"/>
            <a:ext cx="2641708" cy="76200"/>
          </a:xfrm>
          <a:prstGeom prst="line">
            <a:avLst/>
          </a:prstGeom>
          <a:ln w="8890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18188D82-17CC-EB93-3623-CC5C4EEEDBB6}"/>
              </a:ext>
            </a:extLst>
          </p:cNvPr>
          <p:cNvSpPr txBox="1"/>
          <p:nvPr/>
        </p:nvSpPr>
        <p:spPr>
          <a:xfrm>
            <a:off x="7077743" y="2819311"/>
            <a:ext cx="4560425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33147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Fingerbreadths Below the Knee</a:t>
            </a:r>
          </a:p>
          <a:p>
            <a:pPr marL="514350" indent="-33147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Fingerbreadths Above the Ankle</a:t>
            </a:r>
          </a:p>
        </p:txBody>
      </p:sp>
      <p:sp>
        <p:nvSpPr>
          <p:cNvPr id="20" name="Right Brace 19">
            <a:extLst>
              <a:ext uri="{FF2B5EF4-FFF2-40B4-BE49-F238E27FC236}">
                <a16:creationId xmlns:a16="http://schemas.microsoft.com/office/drawing/2014/main" xmlns="" id="{164AE411-BA98-5B53-6431-582F8F32BB0B}"/>
              </a:ext>
            </a:extLst>
          </p:cNvPr>
          <p:cNvSpPr/>
          <p:nvPr/>
        </p:nvSpPr>
        <p:spPr>
          <a:xfrm rot="5400000">
            <a:off x="1607259" y="2044864"/>
            <a:ext cx="306457" cy="457201"/>
          </a:xfrm>
          <a:prstGeom prst="rightBrac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Brace 20">
            <a:extLst>
              <a:ext uri="{FF2B5EF4-FFF2-40B4-BE49-F238E27FC236}">
                <a16:creationId xmlns:a16="http://schemas.microsoft.com/office/drawing/2014/main" xmlns="" id="{756AD694-2F34-5154-A5B2-B30930E2330F}"/>
              </a:ext>
            </a:extLst>
          </p:cNvPr>
          <p:cNvSpPr/>
          <p:nvPr/>
        </p:nvSpPr>
        <p:spPr>
          <a:xfrm rot="5400000">
            <a:off x="4875972" y="2107553"/>
            <a:ext cx="306457" cy="457201"/>
          </a:xfrm>
          <a:prstGeom prst="rightBrac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Brace 21">
            <a:extLst>
              <a:ext uri="{FF2B5EF4-FFF2-40B4-BE49-F238E27FC236}">
                <a16:creationId xmlns:a16="http://schemas.microsoft.com/office/drawing/2014/main" xmlns="" id="{7FBAF34D-1F3C-5CB5-339B-302DAEAAABD3}"/>
              </a:ext>
            </a:extLst>
          </p:cNvPr>
          <p:cNvSpPr/>
          <p:nvPr/>
        </p:nvSpPr>
        <p:spPr>
          <a:xfrm rot="5400000">
            <a:off x="945491" y="5033958"/>
            <a:ext cx="306457" cy="457201"/>
          </a:xfrm>
          <a:prstGeom prst="rightBrac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Brace 22">
            <a:extLst>
              <a:ext uri="{FF2B5EF4-FFF2-40B4-BE49-F238E27FC236}">
                <a16:creationId xmlns:a16="http://schemas.microsoft.com/office/drawing/2014/main" xmlns="" id="{E9A9EBEB-D6CA-D2CA-C14E-FF1964EFA821}"/>
              </a:ext>
            </a:extLst>
          </p:cNvPr>
          <p:cNvSpPr/>
          <p:nvPr/>
        </p:nvSpPr>
        <p:spPr>
          <a:xfrm rot="5400000">
            <a:off x="4418771" y="5033958"/>
            <a:ext cx="306457" cy="457201"/>
          </a:xfrm>
          <a:prstGeom prst="rightBrac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6B6F8A6-6D70-19D6-95B1-478707A1EB09}"/>
              </a:ext>
            </a:extLst>
          </p:cNvPr>
          <p:cNvSpPr txBox="1"/>
          <p:nvPr/>
        </p:nvSpPr>
        <p:spPr>
          <a:xfrm>
            <a:off x="8209168" y="5188727"/>
            <a:ext cx="1960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3585464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5000">
        <p:fade/>
      </p:transition>
    </mc:Choice>
    <mc:Fallback xmlns="">
      <p:transition spd="med" advClick="0" advTm="1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1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51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51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2121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0" grpId="0" animBg="1"/>
      <p:bldP spid="20" grpId="0" animBg="1"/>
      <p:bldP spid="21" grpId="0" animBg="1"/>
      <p:bldP spid="22" grpId="0" animBg="1"/>
      <p:bldP spid="23" grpId="0" animBg="1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at Incision Landmarks short">
            <a:hlinkClick r:id="" action="ppaction://media"/>
            <a:extLst>
              <a:ext uri="{FF2B5EF4-FFF2-40B4-BE49-F238E27FC236}">
                <a16:creationId xmlns:a16="http://schemas.microsoft.com/office/drawing/2014/main" xmlns="" id="{DBC09575-7B22-84DF-3FC9-953F9B0217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357120" y="1066800"/>
            <a:ext cx="7416800" cy="5562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EFA13256-DC2D-CC30-D07A-DDADCD81492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F01B2D-545B-C17C-51E5-AC0E414FF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</p:spTree>
    <p:extLst>
      <p:ext uri="{BB962C8B-B14F-4D97-AF65-F5344CB8AC3E}">
        <p14:creationId xmlns:p14="http://schemas.microsoft.com/office/powerpoint/2010/main" val="2650122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8000">
        <p:fade/>
      </p:transition>
    </mc:Choice>
    <mc:Fallback xmlns="">
      <p:transition spd="med" advClick="0" advTm="1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67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7C30240A-432F-8704-E9C1-E59855337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Two Incision Four Compartment Fasciotomy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0A69DED9-87AE-864B-CBC0-3C87A4D0159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50" t="21111" r="13750"/>
          <a:stretch/>
        </p:blipFill>
        <p:spPr>
          <a:xfrm>
            <a:off x="2285999" y="1219199"/>
            <a:ext cx="7620001" cy="5410201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06D816DE-0F3C-4359-4B4A-A7B174FDEB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776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265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1000">
        <p:fade/>
      </p:transition>
    </mc:Choice>
    <mc:Fallback xmlns="">
      <p:transition spd="med" advClick="0" advTm="1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8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2AF0D782-68DE-4717-4CEC-9F2AE49FC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195CCF83-5F69-3C94-CAC5-03D588CA5F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4994" y="1197069"/>
            <a:ext cx="9522012" cy="5356131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FEA1A7C8-3623-7F09-DD0D-DB77F86D06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B1D1B05D-E081-63C2-2156-8D35312EEE9C}"/>
              </a:ext>
            </a:extLst>
          </p:cNvPr>
          <p:cNvSpPr/>
          <p:nvPr/>
        </p:nvSpPr>
        <p:spPr bwMode="auto">
          <a:xfrm>
            <a:off x="1676400" y="5334000"/>
            <a:ext cx="2514600" cy="1216152"/>
          </a:xfrm>
          <a:prstGeom prst="rect">
            <a:avLst/>
          </a:prstGeom>
          <a:noFill/>
          <a:ln w="101600" cap="flat" cmpd="sng" algn="ctr">
            <a:solidFill>
              <a:srgbClr val="1CA3D1">
                <a:alpha val="50000"/>
              </a:srgb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B70AF268-A11B-6C2D-FA55-D867AAE22129}"/>
              </a:ext>
            </a:extLst>
          </p:cNvPr>
          <p:cNvGrpSpPr/>
          <p:nvPr/>
        </p:nvGrpSpPr>
        <p:grpSpPr>
          <a:xfrm>
            <a:off x="-1828800" y="1411069"/>
            <a:ext cx="8839200" cy="646331"/>
            <a:chOff x="-1828800" y="1676400"/>
            <a:chExt cx="8839200" cy="64633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97D4F322-7C89-458C-B648-A8D2FEBD2C9F}"/>
                </a:ext>
              </a:extLst>
            </p:cNvPr>
            <p:cNvSpPr/>
            <p:nvPr/>
          </p:nvSpPr>
          <p:spPr bwMode="auto">
            <a:xfrm>
              <a:off x="-1828800" y="1676400"/>
              <a:ext cx="8839200" cy="646331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xmlns="" id="{F225B661-A6BA-B777-A654-E25D4619B7FD}"/>
                </a:ext>
              </a:extLst>
            </p:cNvPr>
            <p:cNvSpPr txBox="1"/>
            <p:nvPr/>
          </p:nvSpPr>
          <p:spPr>
            <a:xfrm>
              <a:off x="601579" y="1793992"/>
              <a:ext cx="5951621" cy="49244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26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Lateral Incision Landmarks</a:t>
              </a:r>
            </a:p>
          </p:txBody>
        </p:sp>
      </p:grp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xmlns="" id="{8FC3DC81-C26E-BA38-D46D-444275257FA6}"/>
              </a:ext>
            </a:extLst>
          </p:cNvPr>
          <p:cNvSpPr/>
          <p:nvPr/>
        </p:nvSpPr>
        <p:spPr>
          <a:xfrm rot="20970923">
            <a:off x="3371272" y="3246908"/>
            <a:ext cx="5010151" cy="957024"/>
          </a:xfrm>
          <a:prstGeom prst="roundRect">
            <a:avLst/>
          </a:prstGeom>
          <a:solidFill>
            <a:srgbClr val="FFFF00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59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5000">
        <p:fade/>
      </p:transition>
    </mc:Choice>
    <mc:Fallback xmlns="">
      <p:transition spd="med" advClick="0" advTm="1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84952D4A-9507-ECC5-580F-B9AEC46F4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E0262F49-3412-4974-3605-A7C904C252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4994" y="1197069"/>
            <a:ext cx="9522012" cy="5356131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582B70B6-7B06-3727-8380-E01DC4257D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393A5A2-A364-EBE8-15F0-C329FDEBB6D8}"/>
              </a:ext>
            </a:extLst>
          </p:cNvPr>
          <p:cNvSpPr txBox="1"/>
          <p:nvPr/>
        </p:nvSpPr>
        <p:spPr>
          <a:xfrm>
            <a:off x="2057400" y="1447800"/>
            <a:ext cx="834758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500" b="1" dirty="0">
                <a:latin typeface="Arial" panose="020B0604020202020204" pitchFamily="34" charset="0"/>
                <a:cs typeface="Arial" panose="020B0604020202020204" pitchFamily="34" charset="0"/>
              </a:rPr>
              <a:t>The Medial Incision is made</a:t>
            </a:r>
          </a:p>
          <a:p>
            <a:pPr algn="ctr"/>
            <a:r>
              <a:rPr lang="en-US" sz="35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“One Thumb Behind the Tibia”</a:t>
            </a:r>
          </a:p>
        </p:txBody>
      </p:sp>
    </p:spTree>
    <p:extLst>
      <p:ext uri="{BB962C8B-B14F-4D97-AF65-F5344CB8AC3E}">
        <p14:creationId xmlns:p14="http://schemas.microsoft.com/office/powerpoint/2010/main" val="1490850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9000">
        <p:fade/>
      </p:transition>
    </mc:Choice>
    <mc:Fallback xmlns="">
      <p:transition spd="med" advClick="0" advTm="9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DB6642D9-6D1E-9C8E-91BD-DC520DF75CD4}"/>
              </a:ext>
            </a:extLst>
          </p:cNvPr>
          <p:cNvGrpSpPr/>
          <p:nvPr/>
        </p:nvGrpSpPr>
        <p:grpSpPr>
          <a:xfrm>
            <a:off x="12496800" y="1866100"/>
            <a:ext cx="6236048" cy="929909"/>
            <a:chOff x="-298150" y="1608966"/>
            <a:chExt cx="6236048" cy="92990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114EAAE2-09F1-0AA5-A0BD-ECFC165C2D55}"/>
                </a:ext>
              </a:extLst>
            </p:cNvPr>
            <p:cNvSpPr/>
            <p:nvPr/>
          </p:nvSpPr>
          <p:spPr bwMode="auto">
            <a:xfrm>
              <a:off x="-298150" y="1608966"/>
              <a:ext cx="6236048" cy="929909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xmlns="" id="{DD9DE351-D7D9-4BDF-BBD3-2B30EC797E8E}"/>
                </a:ext>
              </a:extLst>
            </p:cNvPr>
            <p:cNvSpPr txBox="1"/>
            <p:nvPr/>
          </p:nvSpPr>
          <p:spPr>
            <a:xfrm>
              <a:off x="-13723" y="1801852"/>
              <a:ext cx="5951621" cy="58477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Medial Incision </a:t>
              </a: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44B8CFD5-8E72-7330-CB11-E5E32CE7F07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8" r="2251"/>
          <a:stretch/>
        </p:blipFill>
        <p:spPr>
          <a:xfrm>
            <a:off x="-906895" y="1207903"/>
            <a:ext cx="7320394" cy="5116697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xmlns="" id="{A9D73BB5-1B57-8AB0-5C0C-88E9FDE9FF8B}"/>
              </a:ext>
            </a:extLst>
          </p:cNvPr>
          <p:cNvSpPr/>
          <p:nvPr/>
        </p:nvSpPr>
        <p:spPr>
          <a:xfrm>
            <a:off x="4038601" y="2782295"/>
            <a:ext cx="1168400" cy="1083734"/>
          </a:xfrm>
          <a:prstGeom prst="ellipse">
            <a:avLst/>
          </a:prstGeom>
          <a:noFill/>
          <a:ln w="101600">
            <a:solidFill>
              <a:srgbClr val="BC4828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xmlns="" id="{A45DBEB4-9AEB-D4B3-FE08-D10D947A9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14F0C59B-B424-12D7-0D3C-7A5604942A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CE0F5578-BDE8-7103-4AAB-866AC2226B61}"/>
              </a:ext>
            </a:extLst>
          </p:cNvPr>
          <p:cNvSpPr/>
          <p:nvPr/>
        </p:nvSpPr>
        <p:spPr bwMode="auto">
          <a:xfrm>
            <a:off x="6705601" y="1866100"/>
            <a:ext cx="6236047" cy="3696500"/>
          </a:xfrm>
          <a:prstGeom prst="rect">
            <a:avLst/>
          </a:prstGeom>
          <a:solidFill>
            <a:schemeClr val="tx1">
              <a:lumMod val="95000"/>
              <a:lumOff val="5000"/>
              <a:alpha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B757009C-E0B0-C1D8-591F-174E85D8D166}"/>
              </a:ext>
            </a:extLst>
          </p:cNvPr>
          <p:cNvGrpSpPr/>
          <p:nvPr/>
        </p:nvGrpSpPr>
        <p:grpSpPr>
          <a:xfrm>
            <a:off x="6705600" y="1866100"/>
            <a:ext cx="6236048" cy="929909"/>
            <a:chOff x="-298150" y="1608966"/>
            <a:chExt cx="6236048" cy="92990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xmlns="" id="{7997D8F0-E2A8-E362-8AB4-4890B82CA319}"/>
                </a:ext>
              </a:extLst>
            </p:cNvPr>
            <p:cNvSpPr/>
            <p:nvPr/>
          </p:nvSpPr>
          <p:spPr bwMode="auto">
            <a:xfrm>
              <a:off x="-298150" y="1608966"/>
              <a:ext cx="6236048" cy="929909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xmlns="" id="{ABBD0124-D0C4-C2A9-67F4-3DEB696B0CA9}"/>
                </a:ext>
              </a:extLst>
            </p:cNvPr>
            <p:cNvSpPr txBox="1"/>
            <p:nvPr/>
          </p:nvSpPr>
          <p:spPr>
            <a:xfrm>
              <a:off x="-13723" y="1801852"/>
              <a:ext cx="5951621" cy="58477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Medial Incision 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11526FAA-1D5F-BDE2-AD5D-A03798B8D963}"/>
              </a:ext>
            </a:extLst>
          </p:cNvPr>
          <p:cNvSpPr txBox="1"/>
          <p:nvPr/>
        </p:nvSpPr>
        <p:spPr>
          <a:xfrm>
            <a:off x="7467600" y="3477216"/>
            <a:ext cx="3893951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“One Thumb </a:t>
            </a:r>
          </a:p>
          <a:p>
            <a:pPr algn="ctr"/>
            <a: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Behind the Tibia”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6ACE7EF9-5C7C-09D9-A53E-FD687CE2851D}"/>
              </a:ext>
            </a:extLst>
          </p:cNvPr>
          <p:cNvSpPr txBox="1"/>
          <p:nvPr/>
        </p:nvSpPr>
        <p:spPr>
          <a:xfrm>
            <a:off x="8474753" y="4798762"/>
            <a:ext cx="1960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1612109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6000">
        <p:fade/>
      </p:transition>
    </mc:Choice>
    <mc:Fallback xmlns="">
      <p:transition spd="med" advClick="0" advTm="1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4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25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60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60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9" grpId="0" animBg="1"/>
      <p:bldP spid="8" grpId="0" animBg="1"/>
      <p:bldP spid="2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75DE39D9-EAF6-28B2-4753-27291AD4C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3223AA6E-EA54-4A3F-F509-2149E0DFC34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776" y="3808590"/>
            <a:ext cx="4794224" cy="28208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F1C39EAA-9A46-9E76-7BB2-78334FAB35A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04"/>
          <a:stretch/>
        </p:blipFill>
        <p:spPr>
          <a:xfrm>
            <a:off x="920776" y="1101255"/>
            <a:ext cx="4794224" cy="2650458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02971980-CD7D-CA54-EFCD-E8EDB103FB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5943600"/>
            <a:ext cx="609600" cy="6096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C61AAA70-DA24-C8B0-0FAF-A31956CB802A}"/>
              </a:ext>
            </a:extLst>
          </p:cNvPr>
          <p:cNvSpPr/>
          <p:nvPr/>
        </p:nvSpPr>
        <p:spPr bwMode="auto">
          <a:xfrm>
            <a:off x="6705601" y="1866100"/>
            <a:ext cx="6236047" cy="3971544"/>
          </a:xfrm>
          <a:prstGeom prst="rect">
            <a:avLst/>
          </a:prstGeom>
          <a:solidFill>
            <a:schemeClr val="tx1">
              <a:lumMod val="95000"/>
              <a:lumOff val="5000"/>
              <a:alpha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17C19483-2B98-385D-8778-A6BBB1A9C07A}"/>
              </a:ext>
            </a:extLst>
          </p:cNvPr>
          <p:cNvGrpSpPr/>
          <p:nvPr/>
        </p:nvGrpSpPr>
        <p:grpSpPr>
          <a:xfrm>
            <a:off x="6705600" y="1866100"/>
            <a:ext cx="6236048" cy="929909"/>
            <a:chOff x="-298150" y="1608966"/>
            <a:chExt cx="6236048" cy="92990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xmlns="" id="{F13D7918-F845-59F1-D40E-ADDD5A4D4170}"/>
                </a:ext>
              </a:extLst>
            </p:cNvPr>
            <p:cNvSpPr/>
            <p:nvPr/>
          </p:nvSpPr>
          <p:spPr bwMode="auto">
            <a:xfrm>
              <a:off x="-298150" y="1608966"/>
              <a:ext cx="6236048" cy="929909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xmlns="" id="{BB758C29-AD8D-46A0-3887-A2D4A676CD3E}"/>
                </a:ext>
              </a:extLst>
            </p:cNvPr>
            <p:cNvSpPr txBox="1"/>
            <p:nvPr/>
          </p:nvSpPr>
          <p:spPr>
            <a:xfrm>
              <a:off x="-13723" y="1801852"/>
              <a:ext cx="5951621" cy="58477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32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Medial Incision 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A079FB4F-1709-331A-8EB3-3DAC1404126F}"/>
              </a:ext>
            </a:extLst>
          </p:cNvPr>
          <p:cNvSpPr txBox="1"/>
          <p:nvPr/>
        </p:nvSpPr>
        <p:spPr>
          <a:xfrm>
            <a:off x="7467600" y="3477216"/>
            <a:ext cx="3893951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“One Thumb </a:t>
            </a:r>
          </a:p>
          <a:p>
            <a:pPr algn="ctr"/>
            <a: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Behind the Tibia”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xmlns="" id="{123289A5-70ED-C102-4EF0-092104C40B81}"/>
              </a:ext>
            </a:extLst>
          </p:cNvPr>
          <p:cNvCxnSpPr>
            <a:cxnSpLocks/>
          </p:cNvCxnSpPr>
          <p:nvPr/>
        </p:nvCxnSpPr>
        <p:spPr>
          <a:xfrm flipV="1">
            <a:off x="2724176" y="5428113"/>
            <a:ext cx="1752600" cy="79895"/>
          </a:xfrm>
          <a:prstGeom prst="line">
            <a:avLst/>
          </a:prstGeom>
          <a:ln w="8890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2DD77356-163F-11FA-6826-8E0149773EF7}"/>
              </a:ext>
            </a:extLst>
          </p:cNvPr>
          <p:cNvCxnSpPr>
            <a:cxnSpLocks/>
          </p:cNvCxnSpPr>
          <p:nvPr/>
        </p:nvCxnSpPr>
        <p:spPr>
          <a:xfrm flipV="1">
            <a:off x="2114576" y="2227713"/>
            <a:ext cx="1981200" cy="76200"/>
          </a:xfrm>
          <a:prstGeom prst="line">
            <a:avLst/>
          </a:prstGeom>
          <a:ln w="8890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3C6AD25-2CC6-9B31-6A94-0EED82C443CB}"/>
              </a:ext>
            </a:extLst>
          </p:cNvPr>
          <p:cNvSpPr txBox="1"/>
          <p:nvPr/>
        </p:nvSpPr>
        <p:spPr>
          <a:xfrm>
            <a:off x="8434178" y="4945045"/>
            <a:ext cx="1960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245222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0000">
        <p:fade/>
      </p:transition>
    </mc:Choice>
    <mc:Fallback xmlns="">
      <p:transition spd="med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12" grpId="0" animBg="1"/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27">
            <a:extLst>
              <a:ext uri="{FF2B5EF4-FFF2-40B4-BE49-F238E27FC236}">
                <a16:creationId xmlns:a16="http://schemas.microsoft.com/office/drawing/2014/main" xmlns="" id="{2A671929-226A-070F-4CBC-463EF077B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30D535F8-C812-4593-4102-988799F5B6CD}"/>
              </a:ext>
            </a:extLst>
          </p:cNvPr>
          <p:cNvSpPr/>
          <p:nvPr/>
        </p:nvSpPr>
        <p:spPr bwMode="auto">
          <a:xfrm>
            <a:off x="6705601" y="1387670"/>
            <a:ext cx="6236047" cy="4646802"/>
          </a:xfrm>
          <a:prstGeom prst="rect">
            <a:avLst/>
          </a:prstGeom>
          <a:solidFill>
            <a:schemeClr val="tx1">
              <a:lumMod val="95000"/>
              <a:lumOff val="5000"/>
              <a:alpha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BB135F73-7040-885E-4492-C279899C1732}"/>
              </a:ext>
            </a:extLst>
          </p:cNvPr>
          <p:cNvGrpSpPr/>
          <p:nvPr/>
        </p:nvGrpSpPr>
        <p:grpSpPr>
          <a:xfrm>
            <a:off x="6705600" y="1387670"/>
            <a:ext cx="6236048" cy="1224594"/>
            <a:chOff x="-298150" y="1689529"/>
            <a:chExt cx="6236048" cy="122459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xmlns="" id="{F857A437-5752-60B0-4E06-203DAFEB1E66}"/>
                </a:ext>
              </a:extLst>
            </p:cNvPr>
            <p:cNvSpPr/>
            <p:nvPr/>
          </p:nvSpPr>
          <p:spPr bwMode="auto">
            <a:xfrm>
              <a:off x="-298150" y="1689529"/>
              <a:ext cx="6236048" cy="1224594"/>
            </a:xfrm>
            <a:prstGeom prst="rect">
              <a:avLst/>
            </a:prstGeom>
            <a:solidFill>
              <a:srgbClr val="1CA3D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xmlns="" id="{F885C6E0-C305-BC96-6F28-C49876720278}"/>
                </a:ext>
              </a:extLst>
            </p:cNvPr>
            <p:cNvSpPr txBox="1"/>
            <p:nvPr/>
          </p:nvSpPr>
          <p:spPr>
            <a:xfrm>
              <a:off x="-13723" y="1814154"/>
              <a:ext cx="4820973" cy="101566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sz="30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The Medial Incision </a:t>
              </a:r>
            </a:p>
            <a:p>
              <a:pPr algn="ctr"/>
              <a:r>
                <a:rPr lang="en-US" sz="3000" dirty="0">
                  <a:solidFill>
                    <a:schemeClr val="bg1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Landmarks:</a:t>
              </a: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1F3994A3-EEE6-19B2-407F-FBA337BB0F4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38"/>
          <a:stretch/>
        </p:blipFill>
        <p:spPr>
          <a:xfrm>
            <a:off x="690305" y="1143000"/>
            <a:ext cx="5024695" cy="270605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9F25AD24-AA33-1721-1003-03E7054B5EB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95"/>
          <a:stretch/>
        </p:blipFill>
        <p:spPr>
          <a:xfrm>
            <a:off x="685825" y="3897906"/>
            <a:ext cx="5020638" cy="2706052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6F1A2534-44B4-E353-C471-1CD381CD90C2}"/>
              </a:ext>
            </a:extLst>
          </p:cNvPr>
          <p:cNvCxnSpPr>
            <a:cxnSpLocks/>
          </p:cNvCxnSpPr>
          <p:nvPr/>
        </p:nvCxnSpPr>
        <p:spPr>
          <a:xfrm flipV="1">
            <a:off x="2554383" y="5342796"/>
            <a:ext cx="1799001" cy="32149"/>
          </a:xfrm>
          <a:prstGeom prst="line">
            <a:avLst/>
          </a:prstGeom>
          <a:ln w="8890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6EFD40C0-1686-415F-B0CF-79CA11F5A14F}"/>
              </a:ext>
            </a:extLst>
          </p:cNvPr>
          <p:cNvCxnSpPr>
            <a:cxnSpLocks/>
          </p:cNvCxnSpPr>
          <p:nvPr/>
        </p:nvCxnSpPr>
        <p:spPr>
          <a:xfrm>
            <a:off x="1940131" y="2545686"/>
            <a:ext cx="2084744" cy="0"/>
          </a:xfrm>
          <a:prstGeom prst="line">
            <a:avLst/>
          </a:prstGeom>
          <a:ln w="8890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09B061E0-0E62-6A29-FBA2-00596EB13F52}"/>
              </a:ext>
            </a:extLst>
          </p:cNvPr>
          <p:cNvSpPr txBox="1"/>
          <p:nvPr/>
        </p:nvSpPr>
        <p:spPr>
          <a:xfrm>
            <a:off x="1938494" y="1515204"/>
            <a:ext cx="24148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46823301-BC1A-FC29-AF75-2E3348292DE9}"/>
              </a:ext>
            </a:extLst>
          </p:cNvPr>
          <p:cNvSpPr txBox="1"/>
          <p:nvPr/>
        </p:nvSpPr>
        <p:spPr>
          <a:xfrm>
            <a:off x="2083590" y="6034472"/>
            <a:ext cx="24148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sp>
        <p:nvSpPr>
          <p:cNvPr id="14" name="Right Brace 13">
            <a:extLst>
              <a:ext uri="{FF2B5EF4-FFF2-40B4-BE49-F238E27FC236}">
                <a16:creationId xmlns:a16="http://schemas.microsoft.com/office/drawing/2014/main" xmlns="" id="{D2955C8F-301D-F0EA-9A22-8710A2F2EA58}"/>
              </a:ext>
            </a:extLst>
          </p:cNvPr>
          <p:cNvSpPr/>
          <p:nvPr/>
        </p:nvSpPr>
        <p:spPr>
          <a:xfrm rot="5400000">
            <a:off x="1684719" y="2590742"/>
            <a:ext cx="208052" cy="299498"/>
          </a:xfrm>
          <a:prstGeom prst="rightBrac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Brace 14">
            <a:extLst>
              <a:ext uri="{FF2B5EF4-FFF2-40B4-BE49-F238E27FC236}">
                <a16:creationId xmlns:a16="http://schemas.microsoft.com/office/drawing/2014/main" xmlns="" id="{77653EA5-70AD-D5B7-93DB-BF5A89FB696E}"/>
              </a:ext>
            </a:extLst>
          </p:cNvPr>
          <p:cNvSpPr/>
          <p:nvPr/>
        </p:nvSpPr>
        <p:spPr>
          <a:xfrm rot="5400000">
            <a:off x="4070598" y="2577334"/>
            <a:ext cx="208052" cy="299498"/>
          </a:xfrm>
          <a:prstGeom prst="rightBrac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Brace 15">
            <a:extLst>
              <a:ext uri="{FF2B5EF4-FFF2-40B4-BE49-F238E27FC236}">
                <a16:creationId xmlns:a16="http://schemas.microsoft.com/office/drawing/2014/main" xmlns="" id="{9FB73B8C-8923-E2B9-7A34-B8E5A78AF25A}"/>
              </a:ext>
            </a:extLst>
          </p:cNvPr>
          <p:cNvSpPr/>
          <p:nvPr/>
        </p:nvSpPr>
        <p:spPr>
          <a:xfrm rot="5400000">
            <a:off x="2247155" y="5386815"/>
            <a:ext cx="208052" cy="299498"/>
          </a:xfrm>
          <a:prstGeom prst="rightBrac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Brace 16">
            <a:extLst>
              <a:ext uri="{FF2B5EF4-FFF2-40B4-BE49-F238E27FC236}">
                <a16:creationId xmlns:a16="http://schemas.microsoft.com/office/drawing/2014/main" xmlns="" id="{D3D14514-A940-0128-942E-D900329AE48C}"/>
              </a:ext>
            </a:extLst>
          </p:cNvPr>
          <p:cNvSpPr/>
          <p:nvPr/>
        </p:nvSpPr>
        <p:spPr>
          <a:xfrm rot="5400000">
            <a:off x="4470625" y="5385025"/>
            <a:ext cx="208052" cy="299498"/>
          </a:xfrm>
          <a:prstGeom prst="rightBrac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C12FA16E-D686-17AD-6F93-93C572D9EC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16250" y="5929727"/>
            <a:ext cx="609600" cy="6096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7708DFB8-C347-C4A8-E846-5DC4A82072DA}"/>
              </a:ext>
            </a:extLst>
          </p:cNvPr>
          <p:cNvSpPr txBox="1"/>
          <p:nvPr/>
        </p:nvSpPr>
        <p:spPr>
          <a:xfrm>
            <a:off x="7160625" y="2819311"/>
            <a:ext cx="4560425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33147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Fingerbreadths Below the Knee</a:t>
            </a:r>
          </a:p>
          <a:p>
            <a:pPr marL="514350" indent="-33147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Fingerbreadths Above the Ankle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7E5D237E-563B-402D-D2BB-EAB445AE0150}"/>
              </a:ext>
            </a:extLst>
          </p:cNvPr>
          <p:cNvSpPr txBox="1"/>
          <p:nvPr/>
        </p:nvSpPr>
        <p:spPr>
          <a:xfrm>
            <a:off x="8420116" y="5242066"/>
            <a:ext cx="1960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980444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0000">
        <p:fade/>
      </p:transition>
    </mc:Choice>
    <mc:Fallback xmlns="">
      <p:transition spd="med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86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  <p:bldLst>
      <p:bldP spid="3" grpId="0" animBg="1"/>
      <p:bldP spid="14" grpId="0" animBg="1"/>
      <p:bldP spid="15" grpId="0" animBg="1"/>
      <p:bldP spid="16" grpId="0" animBg="1"/>
      <p:bldP spid="17" grpId="0" animBg="1"/>
      <p:bldP spid="31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D109D12A-B676-E524-9177-A32085212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Fasciotomy of Right Lower Leg</a:t>
            </a:r>
          </a:p>
        </p:txBody>
      </p:sp>
      <p:pic>
        <p:nvPicPr>
          <p:cNvPr id="3" name="Medial incision model landmarks">
            <a:hlinkClick r:id="" action="ppaction://media"/>
            <a:extLst>
              <a:ext uri="{FF2B5EF4-FFF2-40B4-BE49-F238E27FC236}">
                <a16:creationId xmlns:a16="http://schemas.microsoft.com/office/drawing/2014/main" xmlns="" id="{C4B92AC2-6B8B-4E02-3445-ABC720D41AD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378007" y="1066799"/>
            <a:ext cx="7435985" cy="5576989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73B52305-256E-6F60-B988-58EE8419FC9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5969000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2727F20D-4164-937D-D2D7-AFD532666B3B}"/>
              </a:ext>
            </a:extLst>
          </p:cNvPr>
          <p:cNvSpPr txBox="1"/>
          <p:nvPr/>
        </p:nvSpPr>
        <p:spPr>
          <a:xfrm>
            <a:off x="3049121" y="1295400"/>
            <a:ext cx="609824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Medial Incision Landmarks</a:t>
            </a:r>
          </a:p>
        </p:txBody>
      </p:sp>
    </p:spTree>
    <p:extLst>
      <p:ext uri="{BB962C8B-B14F-4D97-AF65-F5344CB8AC3E}">
        <p14:creationId xmlns:p14="http://schemas.microsoft.com/office/powerpoint/2010/main" val="2997069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0000">
        <p:fade/>
      </p:transition>
    </mc:Choice>
    <mc:Fallback xmlns="">
      <p:transition spd="med" advClick="0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45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43C9C11C-C225-F3ED-7552-E08FBC151A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LATERAL SKIN INCISION</a:t>
            </a:r>
          </a:p>
        </p:txBody>
      </p:sp>
    </p:spTree>
    <p:extLst>
      <p:ext uri="{BB962C8B-B14F-4D97-AF65-F5344CB8AC3E}">
        <p14:creationId xmlns:p14="http://schemas.microsoft.com/office/powerpoint/2010/main" val="768700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4000">
        <p:fade/>
      </p:transition>
    </mc:Choice>
    <mc:Fallback xmlns="">
      <p:transition spd="med" advClick="0" advTm="4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023B019-940F-998F-24D1-BD8CF5CE9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Lateral Skin Incision</a:t>
            </a:r>
          </a:p>
        </p:txBody>
      </p:sp>
      <p:pic>
        <p:nvPicPr>
          <p:cNvPr id="5" name="Lateral Incision model short">
            <a:hlinkClick r:id="" action="ppaction://media"/>
            <a:extLst>
              <a:ext uri="{FF2B5EF4-FFF2-40B4-BE49-F238E27FC236}">
                <a16:creationId xmlns:a16="http://schemas.microsoft.com/office/drawing/2014/main" xmlns="" id="{A17D8022-9569-AE64-AF94-B6328B0C5B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4199" y="1905001"/>
            <a:ext cx="5313681" cy="3985261"/>
          </a:xfrm>
          <a:prstGeom prst="rect">
            <a:avLst/>
          </a:prstGeom>
        </p:spPr>
      </p:pic>
      <p:pic>
        <p:nvPicPr>
          <p:cNvPr id="6" name="Lateral Incision Live pt short">
            <a:hlinkClick r:id="" action="ppaction://media"/>
            <a:extLst>
              <a:ext uri="{FF2B5EF4-FFF2-40B4-BE49-F238E27FC236}">
                <a16:creationId xmlns:a16="http://schemas.microsoft.com/office/drawing/2014/main" xmlns="" id="{E6CD6A50-B98B-D326-ABB9-A956784FE90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080759" y="1905000"/>
            <a:ext cx="5313681" cy="39852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544B12B2-067F-18CF-0AA5-7C2C0050ABB2}"/>
              </a:ext>
            </a:extLst>
          </p:cNvPr>
          <p:cNvSpPr txBox="1"/>
          <p:nvPr/>
        </p:nvSpPr>
        <p:spPr>
          <a:xfrm>
            <a:off x="584199" y="5953780"/>
            <a:ext cx="53136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CE76C0A2-C65F-B987-83B6-99A1CDFCE9D6}"/>
              </a:ext>
            </a:extLst>
          </p:cNvPr>
          <p:cNvSpPr txBox="1"/>
          <p:nvPr/>
        </p:nvSpPr>
        <p:spPr>
          <a:xfrm>
            <a:off x="6070599" y="5953780"/>
            <a:ext cx="53136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75CDAF9E-C3CF-1C03-0E4A-B6E35660066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419841" y="5916057"/>
            <a:ext cx="609600" cy="6096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5FCD3F5C-DDC3-17A9-B6F0-76BFD027A904}"/>
              </a:ext>
            </a:extLst>
          </p:cNvPr>
          <p:cNvSpPr txBox="1"/>
          <p:nvPr/>
        </p:nvSpPr>
        <p:spPr>
          <a:xfrm>
            <a:off x="5003843" y="5971659"/>
            <a:ext cx="1960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14785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4000">
        <p:fade/>
      </p:transition>
    </mc:Choice>
    <mc:Fallback xmlns="">
      <p:transition spd="med" advClick="0" advTm="1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756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241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4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0">
                <p:cTn id="1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771CF8A3-D14F-0090-256E-0B0EC611A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Lateral Skin Incision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434FF44-0221-7163-634F-6E7F13A69DE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6321" y="1984646"/>
            <a:ext cx="5792374" cy="38116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1D0C01F-20FA-812F-0809-D0BA255A373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629" y="1984646"/>
            <a:ext cx="5813613" cy="38116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D5369F3-281C-F6A3-582E-1C4DE692568B}"/>
              </a:ext>
            </a:extLst>
          </p:cNvPr>
          <p:cNvSpPr txBox="1"/>
          <p:nvPr/>
        </p:nvSpPr>
        <p:spPr>
          <a:xfrm>
            <a:off x="267522" y="5939135"/>
            <a:ext cx="576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0E107AD4-3A5B-FF4F-1153-6AC483809726}"/>
              </a:ext>
            </a:extLst>
          </p:cNvPr>
          <p:cNvSpPr txBox="1"/>
          <p:nvPr/>
        </p:nvSpPr>
        <p:spPr>
          <a:xfrm>
            <a:off x="6116320" y="5939134"/>
            <a:ext cx="57923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xmlns="" id="{9BEFDDF7-6D01-5663-2E0E-74A06BC712B9}"/>
              </a:ext>
            </a:extLst>
          </p:cNvPr>
          <p:cNvSpPr/>
          <p:nvPr/>
        </p:nvSpPr>
        <p:spPr>
          <a:xfrm>
            <a:off x="741680" y="2966720"/>
            <a:ext cx="4897120" cy="203200"/>
          </a:xfrm>
          <a:custGeom>
            <a:avLst/>
            <a:gdLst>
              <a:gd name="connsiteX0" fmla="*/ 0 w 4897120"/>
              <a:gd name="connsiteY0" fmla="*/ 203200 h 203200"/>
              <a:gd name="connsiteX1" fmla="*/ 335280 w 4897120"/>
              <a:gd name="connsiteY1" fmla="*/ 182880 h 203200"/>
              <a:gd name="connsiteX2" fmla="*/ 396240 w 4897120"/>
              <a:gd name="connsiteY2" fmla="*/ 172720 h 203200"/>
              <a:gd name="connsiteX3" fmla="*/ 467360 w 4897120"/>
              <a:gd name="connsiteY3" fmla="*/ 152400 h 203200"/>
              <a:gd name="connsiteX4" fmla="*/ 721360 w 4897120"/>
              <a:gd name="connsiteY4" fmla="*/ 142240 h 203200"/>
              <a:gd name="connsiteX5" fmla="*/ 822960 w 4897120"/>
              <a:gd name="connsiteY5" fmla="*/ 111760 h 203200"/>
              <a:gd name="connsiteX6" fmla="*/ 1615440 w 4897120"/>
              <a:gd name="connsiteY6" fmla="*/ 81280 h 203200"/>
              <a:gd name="connsiteX7" fmla="*/ 1879600 w 4897120"/>
              <a:gd name="connsiteY7" fmla="*/ 71120 h 203200"/>
              <a:gd name="connsiteX8" fmla="*/ 2123440 w 4897120"/>
              <a:gd name="connsiteY8" fmla="*/ 40640 h 203200"/>
              <a:gd name="connsiteX9" fmla="*/ 2225040 w 4897120"/>
              <a:gd name="connsiteY9" fmla="*/ 20320 h 203200"/>
              <a:gd name="connsiteX10" fmla="*/ 2661920 w 4897120"/>
              <a:gd name="connsiteY10" fmla="*/ 0 h 203200"/>
              <a:gd name="connsiteX11" fmla="*/ 2895600 w 4897120"/>
              <a:gd name="connsiteY11" fmla="*/ 10160 h 203200"/>
              <a:gd name="connsiteX12" fmla="*/ 3058160 w 4897120"/>
              <a:gd name="connsiteY12" fmla="*/ 40640 h 203200"/>
              <a:gd name="connsiteX13" fmla="*/ 3139440 w 4897120"/>
              <a:gd name="connsiteY13" fmla="*/ 50800 h 203200"/>
              <a:gd name="connsiteX14" fmla="*/ 3383280 w 4897120"/>
              <a:gd name="connsiteY14" fmla="*/ 30480 h 203200"/>
              <a:gd name="connsiteX15" fmla="*/ 4216400 w 4897120"/>
              <a:gd name="connsiteY15" fmla="*/ 0 h 203200"/>
              <a:gd name="connsiteX16" fmla="*/ 4531360 w 4897120"/>
              <a:gd name="connsiteY16" fmla="*/ 10160 h 203200"/>
              <a:gd name="connsiteX17" fmla="*/ 4592320 w 4897120"/>
              <a:gd name="connsiteY17" fmla="*/ 40640 h 203200"/>
              <a:gd name="connsiteX18" fmla="*/ 4643120 w 4897120"/>
              <a:gd name="connsiteY18" fmla="*/ 50800 h 203200"/>
              <a:gd name="connsiteX19" fmla="*/ 4897120 w 4897120"/>
              <a:gd name="connsiteY19" fmla="*/ 50800 h 2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897120" h="203200">
                <a:moveTo>
                  <a:pt x="0" y="203200"/>
                </a:moveTo>
                <a:lnTo>
                  <a:pt x="335280" y="182880"/>
                </a:lnTo>
                <a:cubicBezTo>
                  <a:pt x="355820" y="181300"/>
                  <a:pt x="376167" y="177352"/>
                  <a:pt x="396240" y="172720"/>
                </a:cubicBezTo>
                <a:cubicBezTo>
                  <a:pt x="420264" y="167176"/>
                  <a:pt x="442812" y="154701"/>
                  <a:pt x="467360" y="152400"/>
                </a:cubicBezTo>
                <a:cubicBezTo>
                  <a:pt x="551724" y="144491"/>
                  <a:pt x="636693" y="145627"/>
                  <a:pt x="721360" y="142240"/>
                </a:cubicBezTo>
                <a:cubicBezTo>
                  <a:pt x="765206" y="113010"/>
                  <a:pt x="752617" y="115070"/>
                  <a:pt x="822960" y="111760"/>
                </a:cubicBezTo>
                <a:lnTo>
                  <a:pt x="1615440" y="81280"/>
                </a:lnTo>
                <a:lnTo>
                  <a:pt x="1879600" y="71120"/>
                </a:lnTo>
                <a:cubicBezTo>
                  <a:pt x="1960880" y="60960"/>
                  <a:pt x="2043118" y="56704"/>
                  <a:pt x="2123440" y="40640"/>
                </a:cubicBezTo>
                <a:cubicBezTo>
                  <a:pt x="2157307" y="33867"/>
                  <a:pt x="2190601" y="22919"/>
                  <a:pt x="2225040" y="20320"/>
                </a:cubicBezTo>
                <a:cubicBezTo>
                  <a:pt x="2370411" y="9349"/>
                  <a:pt x="2516293" y="6773"/>
                  <a:pt x="2661920" y="0"/>
                </a:cubicBezTo>
                <a:cubicBezTo>
                  <a:pt x="2739813" y="3387"/>
                  <a:pt x="2817818" y="4796"/>
                  <a:pt x="2895600" y="10160"/>
                </a:cubicBezTo>
                <a:cubicBezTo>
                  <a:pt x="2920386" y="11869"/>
                  <a:pt x="3054122" y="39967"/>
                  <a:pt x="3058160" y="40640"/>
                </a:cubicBezTo>
                <a:cubicBezTo>
                  <a:pt x="3085093" y="45129"/>
                  <a:pt x="3112347" y="47413"/>
                  <a:pt x="3139440" y="50800"/>
                </a:cubicBezTo>
                <a:cubicBezTo>
                  <a:pt x="3220720" y="44027"/>
                  <a:pt x="3301765" y="33228"/>
                  <a:pt x="3383280" y="30480"/>
                </a:cubicBezTo>
                <a:cubicBezTo>
                  <a:pt x="4258457" y="980"/>
                  <a:pt x="3783738" y="50901"/>
                  <a:pt x="4216400" y="0"/>
                </a:cubicBezTo>
                <a:cubicBezTo>
                  <a:pt x="4321387" y="3387"/>
                  <a:pt x="4426500" y="3992"/>
                  <a:pt x="4531360" y="10160"/>
                </a:cubicBezTo>
                <a:cubicBezTo>
                  <a:pt x="4568773" y="12361"/>
                  <a:pt x="4558232" y="27857"/>
                  <a:pt x="4592320" y="40640"/>
                </a:cubicBezTo>
                <a:cubicBezTo>
                  <a:pt x="4608489" y="46703"/>
                  <a:pt x="4625861" y="50225"/>
                  <a:pt x="4643120" y="50800"/>
                </a:cubicBezTo>
                <a:cubicBezTo>
                  <a:pt x="4727740" y="53621"/>
                  <a:pt x="4812453" y="50800"/>
                  <a:pt x="4897120" y="50800"/>
                </a:cubicBezTo>
              </a:path>
            </a:pathLst>
          </a:custGeom>
          <a:noFill/>
          <a:ln w="889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xmlns="" id="{5EB2760C-B33C-605B-7CC8-24E5C3463A6F}"/>
              </a:ext>
            </a:extLst>
          </p:cNvPr>
          <p:cNvSpPr/>
          <p:nvPr/>
        </p:nvSpPr>
        <p:spPr>
          <a:xfrm>
            <a:off x="6614160" y="3342640"/>
            <a:ext cx="4724400" cy="162560"/>
          </a:xfrm>
          <a:custGeom>
            <a:avLst/>
            <a:gdLst>
              <a:gd name="connsiteX0" fmla="*/ 0 w 4724400"/>
              <a:gd name="connsiteY0" fmla="*/ 30480 h 162560"/>
              <a:gd name="connsiteX1" fmla="*/ 182880 w 4724400"/>
              <a:gd name="connsiteY1" fmla="*/ 40640 h 162560"/>
              <a:gd name="connsiteX2" fmla="*/ 294640 w 4724400"/>
              <a:gd name="connsiteY2" fmla="*/ 50800 h 162560"/>
              <a:gd name="connsiteX3" fmla="*/ 701040 w 4724400"/>
              <a:gd name="connsiteY3" fmla="*/ 71120 h 162560"/>
              <a:gd name="connsiteX4" fmla="*/ 1046480 w 4724400"/>
              <a:gd name="connsiteY4" fmla="*/ 60960 h 162560"/>
              <a:gd name="connsiteX5" fmla="*/ 1270000 w 4724400"/>
              <a:gd name="connsiteY5" fmla="*/ 10160 h 162560"/>
              <a:gd name="connsiteX6" fmla="*/ 1361440 w 4724400"/>
              <a:gd name="connsiteY6" fmla="*/ 0 h 162560"/>
              <a:gd name="connsiteX7" fmla="*/ 1584960 w 4724400"/>
              <a:gd name="connsiteY7" fmla="*/ 10160 h 162560"/>
              <a:gd name="connsiteX8" fmla="*/ 1656080 w 4724400"/>
              <a:gd name="connsiteY8" fmla="*/ 30480 h 162560"/>
              <a:gd name="connsiteX9" fmla="*/ 1717040 w 4724400"/>
              <a:gd name="connsiteY9" fmla="*/ 40640 h 162560"/>
              <a:gd name="connsiteX10" fmla="*/ 1869440 w 4724400"/>
              <a:gd name="connsiteY10" fmla="*/ 60960 h 162560"/>
              <a:gd name="connsiteX11" fmla="*/ 1960880 w 4724400"/>
              <a:gd name="connsiteY11" fmla="*/ 71120 h 162560"/>
              <a:gd name="connsiteX12" fmla="*/ 2052320 w 4724400"/>
              <a:gd name="connsiteY12" fmla="*/ 91440 h 162560"/>
              <a:gd name="connsiteX13" fmla="*/ 2174240 w 4724400"/>
              <a:gd name="connsiteY13" fmla="*/ 101600 h 162560"/>
              <a:gd name="connsiteX14" fmla="*/ 2712720 w 4724400"/>
              <a:gd name="connsiteY14" fmla="*/ 121920 h 162560"/>
              <a:gd name="connsiteX15" fmla="*/ 2773680 w 4724400"/>
              <a:gd name="connsiteY15" fmla="*/ 132080 h 162560"/>
              <a:gd name="connsiteX16" fmla="*/ 2804160 w 4724400"/>
              <a:gd name="connsiteY16" fmla="*/ 152400 h 162560"/>
              <a:gd name="connsiteX17" fmla="*/ 2834640 w 4724400"/>
              <a:gd name="connsiteY17" fmla="*/ 162560 h 162560"/>
              <a:gd name="connsiteX18" fmla="*/ 3180080 w 4724400"/>
              <a:gd name="connsiteY18" fmla="*/ 132080 h 162560"/>
              <a:gd name="connsiteX19" fmla="*/ 3312160 w 4724400"/>
              <a:gd name="connsiteY19" fmla="*/ 111760 h 162560"/>
              <a:gd name="connsiteX20" fmla="*/ 3566160 w 4724400"/>
              <a:gd name="connsiteY20" fmla="*/ 121920 h 162560"/>
              <a:gd name="connsiteX21" fmla="*/ 3606800 w 4724400"/>
              <a:gd name="connsiteY21" fmla="*/ 132080 h 162560"/>
              <a:gd name="connsiteX22" fmla="*/ 4033520 w 4724400"/>
              <a:gd name="connsiteY22" fmla="*/ 162560 h 162560"/>
              <a:gd name="connsiteX23" fmla="*/ 4348480 w 4724400"/>
              <a:gd name="connsiteY23" fmla="*/ 142240 h 162560"/>
              <a:gd name="connsiteX24" fmla="*/ 4724400 w 4724400"/>
              <a:gd name="connsiteY24" fmla="*/ 132080 h 162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724400" h="162560">
                <a:moveTo>
                  <a:pt x="0" y="30480"/>
                </a:moveTo>
                <a:lnTo>
                  <a:pt x="182880" y="40640"/>
                </a:lnTo>
                <a:cubicBezTo>
                  <a:pt x="220198" y="43214"/>
                  <a:pt x="257298" y="48603"/>
                  <a:pt x="294640" y="50800"/>
                </a:cubicBezTo>
                <a:lnTo>
                  <a:pt x="701040" y="71120"/>
                </a:lnTo>
                <a:cubicBezTo>
                  <a:pt x="856201" y="88360"/>
                  <a:pt x="819231" y="90095"/>
                  <a:pt x="1046480" y="60960"/>
                </a:cubicBezTo>
                <a:cubicBezTo>
                  <a:pt x="1253071" y="34474"/>
                  <a:pt x="1120343" y="36570"/>
                  <a:pt x="1270000" y="10160"/>
                </a:cubicBezTo>
                <a:cubicBezTo>
                  <a:pt x="1300201" y="4830"/>
                  <a:pt x="1330960" y="3387"/>
                  <a:pt x="1361440" y="0"/>
                </a:cubicBezTo>
                <a:cubicBezTo>
                  <a:pt x="1435947" y="3387"/>
                  <a:pt x="1510772" y="2485"/>
                  <a:pt x="1584960" y="10160"/>
                </a:cubicBezTo>
                <a:cubicBezTo>
                  <a:pt x="1609484" y="12697"/>
                  <a:pt x="1632056" y="24936"/>
                  <a:pt x="1656080" y="30480"/>
                </a:cubicBezTo>
                <a:cubicBezTo>
                  <a:pt x="1676153" y="35112"/>
                  <a:pt x="1696647" y="37727"/>
                  <a:pt x="1717040" y="40640"/>
                </a:cubicBezTo>
                <a:lnTo>
                  <a:pt x="1869440" y="60960"/>
                </a:lnTo>
                <a:cubicBezTo>
                  <a:pt x="1899871" y="64764"/>
                  <a:pt x="1930630" y="66078"/>
                  <a:pt x="1960880" y="71120"/>
                </a:cubicBezTo>
                <a:cubicBezTo>
                  <a:pt x="1991679" y="76253"/>
                  <a:pt x="2021410" y="87024"/>
                  <a:pt x="2052320" y="91440"/>
                </a:cubicBezTo>
                <a:cubicBezTo>
                  <a:pt x="2092691" y="97207"/>
                  <a:pt x="2133502" y="99720"/>
                  <a:pt x="2174240" y="101600"/>
                </a:cubicBezTo>
                <a:lnTo>
                  <a:pt x="2712720" y="121920"/>
                </a:lnTo>
                <a:cubicBezTo>
                  <a:pt x="2733040" y="125307"/>
                  <a:pt x="2754137" y="125566"/>
                  <a:pt x="2773680" y="132080"/>
                </a:cubicBezTo>
                <a:cubicBezTo>
                  <a:pt x="2785264" y="135941"/>
                  <a:pt x="2793238" y="146939"/>
                  <a:pt x="2804160" y="152400"/>
                </a:cubicBezTo>
                <a:cubicBezTo>
                  <a:pt x="2813739" y="157189"/>
                  <a:pt x="2824480" y="159173"/>
                  <a:pt x="2834640" y="162560"/>
                </a:cubicBezTo>
                <a:cubicBezTo>
                  <a:pt x="3367868" y="95907"/>
                  <a:pt x="2595990" y="188605"/>
                  <a:pt x="3180080" y="132080"/>
                </a:cubicBezTo>
                <a:cubicBezTo>
                  <a:pt x="3224418" y="127789"/>
                  <a:pt x="3268133" y="118533"/>
                  <a:pt x="3312160" y="111760"/>
                </a:cubicBezTo>
                <a:cubicBezTo>
                  <a:pt x="3396827" y="115147"/>
                  <a:pt x="3481626" y="116090"/>
                  <a:pt x="3566160" y="121920"/>
                </a:cubicBezTo>
                <a:cubicBezTo>
                  <a:pt x="3580090" y="122881"/>
                  <a:pt x="3592928" y="130479"/>
                  <a:pt x="3606800" y="132080"/>
                </a:cubicBezTo>
                <a:cubicBezTo>
                  <a:pt x="3788907" y="153092"/>
                  <a:pt x="3854364" y="153602"/>
                  <a:pt x="4033520" y="162560"/>
                </a:cubicBezTo>
                <a:cubicBezTo>
                  <a:pt x="4138507" y="155787"/>
                  <a:pt x="4243377" y="146877"/>
                  <a:pt x="4348480" y="142240"/>
                </a:cubicBezTo>
                <a:cubicBezTo>
                  <a:pt x="4473711" y="136715"/>
                  <a:pt x="4724400" y="132080"/>
                  <a:pt x="4724400" y="132080"/>
                </a:cubicBezTo>
              </a:path>
            </a:pathLst>
          </a:custGeom>
          <a:noFill/>
          <a:ln w="889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A0B55D70-F3CD-28EB-721A-0615C6A8F551}"/>
              </a:ext>
            </a:extLst>
          </p:cNvPr>
          <p:cNvSpPr txBox="1"/>
          <p:nvPr/>
        </p:nvSpPr>
        <p:spPr>
          <a:xfrm>
            <a:off x="5210664" y="5899790"/>
            <a:ext cx="17219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68C3A031-F0E4-E870-653F-5B11743EAF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53800" y="5943600"/>
            <a:ext cx="609600" cy="609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48622CF1-91EB-26CD-3116-4B13B221DB1B}"/>
              </a:ext>
            </a:extLst>
          </p:cNvPr>
          <p:cNvSpPr txBox="1"/>
          <p:nvPr/>
        </p:nvSpPr>
        <p:spPr>
          <a:xfrm>
            <a:off x="3067908" y="1278247"/>
            <a:ext cx="605618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Identify Intermuscular Septum</a:t>
            </a:r>
          </a:p>
        </p:txBody>
      </p:sp>
    </p:spTree>
    <p:extLst>
      <p:ext uri="{BB962C8B-B14F-4D97-AF65-F5344CB8AC3E}">
        <p14:creationId xmlns:p14="http://schemas.microsoft.com/office/powerpoint/2010/main" val="3018046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1000">
        <p:fade/>
      </p:transition>
    </mc:Choice>
    <mc:Fallback xmlns="">
      <p:transition spd="med" advClick="0" advTm="1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7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8" grpId="0" animBg="1"/>
      <p:bldP spid="9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BD7C7CAB-1AE0-1347-3299-453F4561D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152E3EB2-9BBD-E154-D5CD-D2A23EFC69C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961" y="1981200"/>
            <a:ext cx="5792374" cy="381163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6BC5601C-CBFE-0FF7-9910-71B0BD113D7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269" y="1981200"/>
            <a:ext cx="5813613" cy="3811632"/>
          </a:xfrm>
          <a:prstGeom prst="rect">
            <a:avLst/>
          </a:prstGeom>
        </p:spPr>
      </p:pic>
      <p:sp>
        <p:nvSpPr>
          <p:cNvPr id="17" name="Freeform 16">
            <a:extLst>
              <a:ext uri="{FF2B5EF4-FFF2-40B4-BE49-F238E27FC236}">
                <a16:creationId xmlns:a16="http://schemas.microsoft.com/office/drawing/2014/main" xmlns="" id="{7DE7B195-99DD-9C3C-3AF9-46B8B3C718CF}"/>
              </a:ext>
            </a:extLst>
          </p:cNvPr>
          <p:cNvSpPr/>
          <p:nvPr/>
        </p:nvSpPr>
        <p:spPr>
          <a:xfrm>
            <a:off x="6654800" y="3948794"/>
            <a:ext cx="4724400" cy="162560"/>
          </a:xfrm>
          <a:custGeom>
            <a:avLst/>
            <a:gdLst>
              <a:gd name="connsiteX0" fmla="*/ 0 w 4724400"/>
              <a:gd name="connsiteY0" fmla="*/ 30480 h 162560"/>
              <a:gd name="connsiteX1" fmla="*/ 182880 w 4724400"/>
              <a:gd name="connsiteY1" fmla="*/ 40640 h 162560"/>
              <a:gd name="connsiteX2" fmla="*/ 294640 w 4724400"/>
              <a:gd name="connsiteY2" fmla="*/ 50800 h 162560"/>
              <a:gd name="connsiteX3" fmla="*/ 701040 w 4724400"/>
              <a:gd name="connsiteY3" fmla="*/ 71120 h 162560"/>
              <a:gd name="connsiteX4" fmla="*/ 1046480 w 4724400"/>
              <a:gd name="connsiteY4" fmla="*/ 60960 h 162560"/>
              <a:gd name="connsiteX5" fmla="*/ 1270000 w 4724400"/>
              <a:gd name="connsiteY5" fmla="*/ 10160 h 162560"/>
              <a:gd name="connsiteX6" fmla="*/ 1361440 w 4724400"/>
              <a:gd name="connsiteY6" fmla="*/ 0 h 162560"/>
              <a:gd name="connsiteX7" fmla="*/ 1584960 w 4724400"/>
              <a:gd name="connsiteY7" fmla="*/ 10160 h 162560"/>
              <a:gd name="connsiteX8" fmla="*/ 1656080 w 4724400"/>
              <a:gd name="connsiteY8" fmla="*/ 30480 h 162560"/>
              <a:gd name="connsiteX9" fmla="*/ 1717040 w 4724400"/>
              <a:gd name="connsiteY9" fmla="*/ 40640 h 162560"/>
              <a:gd name="connsiteX10" fmla="*/ 1869440 w 4724400"/>
              <a:gd name="connsiteY10" fmla="*/ 60960 h 162560"/>
              <a:gd name="connsiteX11" fmla="*/ 1960880 w 4724400"/>
              <a:gd name="connsiteY11" fmla="*/ 71120 h 162560"/>
              <a:gd name="connsiteX12" fmla="*/ 2052320 w 4724400"/>
              <a:gd name="connsiteY12" fmla="*/ 91440 h 162560"/>
              <a:gd name="connsiteX13" fmla="*/ 2174240 w 4724400"/>
              <a:gd name="connsiteY13" fmla="*/ 101600 h 162560"/>
              <a:gd name="connsiteX14" fmla="*/ 2712720 w 4724400"/>
              <a:gd name="connsiteY14" fmla="*/ 121920 h 162560"/>
              <a:gd name="connsiteX15" fmla="*/ 2773680 w 4724400"/>
              <a:gd name="connsiteY15" fmla="*/ 132080 h 162560"/>
              <a:gd name="connsiteX16" fmla="*/ 2804160 w 4724400"/>
              <a:gd name="connsiteY16" fmla="*/ 152400 h 162560"/>
              <a:gd name="connsiteX17" fmla="*/ 2834640 w 4724400"/>
              <a:gd name="connsiteY17" fmla="*/ 162560 h 162560"/>
              <a:gd name="connsiteX18" fmla="*/ 3180080 w 4724400"/>
              <a:gd name="connsiteY18" fmla="*/ 132080 h 162560"/>
              <a:gd name="connsiteX19" fmla="*/ 3312160 w 4724400"/>
              <a:gd name="connsiteY19" fmla="*/ 111760 h 162560"/>
              <a:gd name="connsiteX20" fmla="*/ 3566160 w 4724400"/>
              <a:gd name="connsiteY20" fmla="*/ 121920 h 162560"/>
              <a:gd name="connsiteX21" fmla="*/ 3606800 w 4724400"/>
              <a:gd name="connsiteY21" fmla="*/ 132080 h 162560"/>
              <a:gd name="connsiteX22" fmla="*/ 4033520 w 4724400"/>
              <a:gd name="connsiteY22" fmla="*/ 162560 h 162560"/>
              <a:gd name="connsiteX23" fmla="*/ 4348480 w 4724400"/>
              <a:gd name="connsiteY23" fmla="*/ 142240 h 162560"/>
              <a:gd name="connsiteX24" fmla="*/ 4724400 w 4724400"/>
              <a:gd name="connsiteY24" fmla="*/ 132080 h 162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724400" h="162560">
                <a:moveTo>
                  <a:pt x="0" y="30480"/>
                </a:moveTo>
                <a:lnTo>
                  <a:pt x="182880" y="40640"/>
                </a:lnTo>
                <a:cubicBezTo>
                  <a:pt x="220198" y="43214"/>
                  <a:pt x="257298" y="48603"/>
                  <a:pt x="294640" y="50800"/>
                </a:cubicBezTo>
                <a:lnTo>
                  <a:pt x="701040" y="71120"/>
                </a:lnTo>
                <a:cubicBezTo>
                  <a:pt x="856201" y="88360"/>
                  <a:pt x="819231" y="90095"/>
                  <a:pt x="1046480" y="60960"/>
                </a:cubicBezTo>
                <a:cubicBezTo>
                  <a:pt x="1253071" y="34474"/>
                  <a:pt x="1120343" y="36570"/>
                  <a:pt x="1270000" y="10160"/>
                </a:cubicBezTo>
                <a:cubicBezTo>
                  <a:pt x="1300201" y="4830"/>
                  <a:pt x="1330960" y="3387"/>
                  <a:pt x="1361440" y="0"/>
                </a:cubicBezTo>
                <a:cubicBezTo>
                  <a:pt x="1435947" y="3387"/>
                  <a:pt x="1510772" y="2485"/>
                  <a:pt x="1584960" y="10160"/>
                </a:cubicBezTo>
                <a:cubicBezTo>
                  <a:pt x="1609484" y="12697"/>
                  <a:pt x="1632056" y="24936"/>
                  <a:pt x="1656080" y="30480"/>
                </a:cubicBezTo>
                <a:cubicBezTo>
                  <a:pt x="1676153" y="35112"/>
                  <a:pt x="1696647" y="37727"/>
                  <a:pt x="1717040" y="40640"/>
                </a:cubicBezTo>
                <a:lnTo>
                  <a:pt x="1869440" y="60960"/>
                </a:lnTo>
                <a:cubicBezTo>
                  <a:pt x="1899871" y="64764"/>
                  <a:pt x="1930630" y="66078"/>
                  <a:pt x="1960880" y="71120"/>
                </a:cubicBezTo>
                <a:cubicBezTo>
                  <a:pt x="1991679" y="76253"/>
                  <a:pt x="2021410" y="87024"/>
                  <a:pt x="2052320" y="91440"/>
                </a:cubicBezTo>
                <a:cubicBezTo>
                  <a:pt x="2092691" y="97207"/>
                  <a:pt x="2133502" y="99720"/>
                  <a:pt x="2174240" y="101600"/>
                </a:cubicBezTo>
                <a:lnTo>
                  <a:pt x="2712720" y="121920"/>
                </a:lnTo>
                <a:cubicBezTo>
                  <a:pt x="2733040" y="125307"/>
                  <a:pt x="2754137" y="125566"/>
                  <a:pt x="2773680" y="132080"/>
                </a:cubicBezTo>
                <a:cubicBezTo>
                  <a:pt x="2785264" y="135941"/>
                  <a:pt x="2793238" y="146939"/>
                  <a:pt x="2804160" y="152400"/>
                </a:cubicBezTo>
                <a:cubicBezTo>
                  <a:pt x="2813739" y="157189"/>
                  <a:pt x="2824480" y="159173"/>
                  <a:pt x="2834640" y="162560"/>
                </a:cubicBezTo>
                <a:cubicBezTo>
                  <a:pt x="3367868" y="95907"/>
                  <a:pt x="2595990" y="188605"/>
                  <a:pt x="3180080" y="132080"/>
                </a:cubicBezTo>
                <a:cubicBezTo>
                  <a:pt x="3224418" y="127789"/>
                  <a:pt x="3268133" y="118533"/>
                  <a:pt x="3312160" y="111760"/>
                </a:cubicBezTo>
                <a:cubicBezTo>
                  <a:pt x="3396827" y="115147"/>
                  <a:pt x="3481626" y="116090"/>
                  <a:pt x="3566160" y="121920"/>
                </a:cubicBezTo>
                <a:cubicBezTo>
                  <a:pt x="3580090" y="122881"/>
                  <a:pt x="3592928" y="130479"/>
                  <a:pt x="3606800" y="132080"/>
                </a:cubicBezTo>
                <a:cubicBezTo>
                  <a:pt x="3788907" y="153092"/>
                  <a:pt x="3854364" y="153602"/>
                  <a:pt x="4033520" y="162560"/>
                </a:cubicBezTo>
                <a:cubicBezTo>
                  <a:pt x="4138507" y="155787"/>
                  <a:pt x="4243377" y="146877"/>
                  <a:pt x="4348480" y="142240"/>
                </a:cubicBezTo>
                <a:cubicBezTo>
                  <a:pt x="4473711" y="136715"/>
                  <a:pt x="4724400" y="132080"/>
                  <a:pt x="4724400" y="132080"/>
                </a:cubicBezTo>
              </a:path>
            </a:pathLst>
          </a:custGeom>
          <a:noFill/>
          <a:ln w="889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xmlns="" id="{4732E324-318B-E9ED-C712-3EC91BC3D6D1}"/>
              </a:ext>
            </a:extLst>
          </p:cNvPr>
          <p:cNvSpPr/>
          <p:nvPr/>
        </p:nvSpPr>
        <p:spPr>
          <a:xfrm>
            <a:off x="782320" y="3572874"/>
            <a:ext cx="4897120" cy="203200"/>
          </a:xfrm>
          <a:custGeom>
            <a:avLst/>
            <a:gdLst>
              <a:gd name="connsiteX0" fmla="*/ 0 w 4897120"/>
              <a:gd name="connsiteY0" fmla="*/ 203200 h 203200"/>
              <a:gd name="connsiteX1" fmla="*/ 335280 w 4897120"/>
              <a:gd name="connsiteY1" fmla="*/ 182880 h 203200"/>
              <a:gd name="connsiteX2" fmla="*/ 396240 w 4897120"/>
              <a:gd name="connsiteY2" fmla="*/ 172720 h 203200"/>
              <a:gd name="connsiteX3" fmla="*/ 467360 w 4897120"/>
              <a:gd name="connsiteY3" fmla="*/ 152400 h 203200"/>
              <a:gd name="connsiteX4" fmla="*/ 721360 w 4897120"/>
              <a:gd name="connsiteY4" fmla="*/ 142240 h 203200"/>
              <a:gd name="connsiteX5" fmla="*/ 822960 w 4897120"/>
              <a:gd name="connsiteY5" fmla="*/ 111760 h 203200"/>
              <a:gd name="connsiteX6" fmla="*/ 1615440 w 4897120"/>
              <a:gd name="connsiteY6" fmla="*/ 81280 h 203200"/>
              <a:gd name="connsiteX7" fmla="*/ 1879600 w 4897120"/>
              <a:gd name="connsiteY7" fmla="*/ 71120 h 203200"/>
              <a:gd name="connsiteX8" fmla="*/ 2123440 w 4897120"/>
              <a:gd name="connsiteY8" fmla="*/ 40640 h 203200"/>
              <a:gd name="connsiteX9" fmla="*/ 2225040 w 4897120"/>
              <a:gd name="connsiteY9" fmla="*/ 20320 h 203200"/>
              <a:gd name="connsiteX10" fmla="*/ 2661920 w 4897120"/>
              <a:gd name="connsiteY10" fmla="*/ 0 h 203200"/>
              <a:gd name="connsiteX11" fmla="*/ 2895600 w 4897120"/>
              <a:gd name="connsiteY11" fmla="*/ 10160 h 203200"/>
              <a:gd name="connsiteX12" fmla="*/ 3058160 w 4897120"/>
              <a:gd name="connsiteY12" fmla="*/ 40640 h 203200"/>
              <a:gd name="connsiteX13" fmla="*/ 3139440 w 4897120"/>
              <a:gd name="connsiteY13" fmla="*/ 50800 h 203200"/>
              <a:gd name="connsiteX14" fmla="*/ 3383280 w 4897120"/>
              <a:gd name="connsiteY14" fmla="*/ 30480 h 203200"/>
              <a:gd name="connsiteX15" fmla="*/ 4216400 w 4897120"/>
              <a:gd name="connsiteY15" fmla="*/ 0 h 203200"/>
              <a:gd name="connsiteX16" fmla="*/ 4531360 w 4897120"/>
              <a:gd name="connsiteY16" fmla="*/ 10160 h 203200"/>
              <a:gd name="connsiteX17" fmla="*/ 4592320 w 4897120"/>
              <a:gd name="connsiteY17" fmla="*/ 40640 h 203200"/>
              <a:gd name="connsiteX18" fmla="*/ 4643120 w 4897120"/>
              <a:gd name="connsiteY18" fmla="*/ 50800 h 203200"/>
              <a:gd name="connsiteX19" fmla="*/ 4897120 w 4897120"/>
              <a:gd name="connsiteY19" fmla="*/ 50800 h 2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897120" h="203200">
                <a:moveTo>
                  <a:pt x="0" y="203200"/>
                </a:moveTo>
                <a:lnTo>
                  <a:pt x="335280" y="182880"/>
                </a:lnTo>
                <a:cubicBezTo>
                  <a:pt x="355820" y="181300"/>
                  <a:pt x="376167" y="177352"/>
                  <a:pt x="396240" y="172720"/>
                </a:cubicBezTo>
                <a:cubicBezTo>
                  <a:pt x="420264" y="167176"/>
                  <a:pt x="442812" y="154701"/>
                  <a:pt x="467360" y="152400"/>
                </a:cubicBezTo>
                <a:cubicBezTo>
                  <a:pt x="551724" y="144491"/>
                  <a:pt x="636693" y="145627"/>
                  <a:pt x="721360" y="142240"/>
                </a:cubicBezTo>
                <a:cubicBezTo>
                  <a:pt x="765206" y="113010"/>
                  <a:pt x="752617" y="115070"/>
                  <a:pt x="822960" y="111760"/>
                </a:cubicBezTo>
                <a:lnTo>
                  <a:pt x="1615440" y="81280"/>
                </a:lnTo>
                <a:lnTo>
                  <a:pt x="1879600" y="71120"/>
                </a:lnTo>
                <a:cubicBezTo>
                  <a:pt x="1960880" y="60960"/>
                  <a:pt x="2043118" y="56704"/>
                  <a:pt x="2123440" y="40640"/>
                </a:cubicBezTo>
                <a:cubicBezTo>
                  <a:pt x="2157307" y="33867"/>
                  <a:pt x="2190601" y="22919"/>
                  <a:pt x="2225040" y="20320"/>
                </a:cubicBezTo>
                <a:cubicBezTo>
                  <a:pt x="2370411" y="9349"/>
                  <a:pt x="2516293" y="6773"/>
                  <a:pt x="2661920" y="0"/>
                </a:cubicBezTo>
                <a:cubicBezTo>
                  <a:pt x="2739813" y="3387"/>
                  <a:pt x="2817818" y="4796"/>
                  <a:pt x="2895600" y="10160"/>
                </a:cubicBezTo>
                <a:cubicBezTo>
                  <a:pt x="2920386" y="11869"/>
                  <a:pt x="3054122" y="39967"/>
                  <a:pt x="3058160" y="40640"/>
                </a:cubicBezTo>
                <a:cubicBezTo>
                  <a:pt x="3085093" y="45129"/>
                  <a:pt x="3112347" y="47413"/>
                  <a:pt x="3139440" y="50800"/>
                </a:cubicBezTo>
                <a:cubicBezTo>
                  <a:pt x="3220720" y="44027"/>
                  <a:pt x="3301765" y="33228"/>
                  <a:pt x="3383280" y="30480"/>
                </a:cubicBezTo>
                <a:cubicBezTo>
                  <a:pt x="4258457" y="980"/>
                  <a:pt x="3783738" y="50901"/>
                  <a:pt x="4216400" y="0"/>
                </a:cubicBezTo>
                <a:cubicBezTo>
                  <a:pt x="4321387" y="3387"/>
                  <a:pt x="4426500" y="3992"/>
                  <a:pt x="4531360" y="10160"/>
                </a:cubicBezTo>
                <a:cubicBezTo>
                  <a:pt x="4568773" y="12361"/>
                  <a:pt x="4558232" y="27857"/>
                  <a:pt x="4592320" y="40640"/>
                </a:cubicBezTo>
                <a:cubicBezTo>
                  <a:pt x="4608489" y="46703"/>
                  <a:pt x="4625861" y="50225"/>
                  <a:pt x="4643120" y="50800"/>
                </a:cubicBezTo>
                <a:cubicBezTo>
                  <a:pt x="4727740" y="53621"/>
                  <a:pt x="4812453" y="50800"/>
                  <a:pt x="4897120" y="50800"/>
                </a:cubicBezTo>
              </a:path>
            </a:pathLst>
          </a:custGeom>
          <a:noFill/>
          <a:ln w="889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xmlns="" id="{7E5C45A2-EE90-85E5-0CBD-A217389EAF18}"/>
              </a:ext>
            </a:extLst>
          </p:cNvPr>
          <p:cNvSpPr/>
          <p:nvPr/>
        </p:nvSpPr>
        <p:spPr>
          <a:xfrm>
            <a:off x="494071" y="2894612"/>
            <a:ext cx="5272591" cy="855407"/>
          </a:xfrm>
          <a:custGeom>
            <a:avLst/>
            <a:gdLst>
              <a:gd name="connsiteX0" fmla="*/ 29497 w 5272591"/>
              <a:gd name="connsiteY0" fmla="*/ 855407 h 855407"/>
              <a:gd name="connsiteX1" fmla="*/ 29497 w 5272591"/>
              <a:gd name="connsiteY1" fmla="*/ 855407 h 855407"/>
              <a:gd name="connsiteX2" fmla="*/ 294968 w 5272591"/>
              <a:gd name="connsiteY2" fmla="*/ 848032 h 855407"/>
              <a:gd name="connsiteX3" fmla="*/ 317090 w 5272591"/>
              <a:gd name="connsiteY3" fmla="*/ 833284 h 855407"/>
              <a:gd name="connsiteX4" fmla="*/ 368710 w 5272591"/>
              <a:gd name="connsiteY4" fmla="*/ 818536 h 855407"/>
              <a:gd name="connsiteX5" fmla="*/ 398206 w 5272591"/>
              <a:gd name="connsiteY5" fmla="*/ 811161 h 855407"/>
              <a:gd name="connsiteX6" fmla="*/ 715297 w 5272591"/>
              <a:gd name="connsiteY6" fmla="*/ 796413 h 855407"/>
              <a:gd name="connsiteX7" fmla="*/ 752168 w 5272591"/>
              <a:gd name="connsiteY7" fmla="*/ 781665 h 855407"/>
              <a:gd name="connsiteX8" fmla="*/ 877529 w 5272591"/>
              <a:gd name="connsiteY8" fmla="*/ 759542 h 855407"/>
              <a:gd name="connsiteX9" fmla="*/ 1319981 w 5272591"/>
              <a:gd name="connsiteY9" fmla="*/ 752168 h 855407"/>
              <a:gd name="connsiteX10" fmla="*/ 1732935 w 5272591"/>
              <a:gd name="connsiteY10" fmla="*/ 737419 h 855407"/>
              <a:gd name="connsiteX11" fmla="*/ 1909916 w 5272591"/>
              <a:gd name="connsiteY11" fmla="*/ 730045 h 855407"/>
              <a:gd name="connsiteX12" fmla="*/ 1961535 w 5272591"/>
              <a:gd name="connsiteY12" fmla="*/ 707923 h 855407"/>
              <a:gd name="connsiteX13" fmla="*/ 2765323 w 5272591"/>
              <a:gd name="connsiteY13" fmla="*/ 685800 h 855407"/>
              <a:gd name="connsiteX14" fmla="*/ 2794819 w 5272591"/>
              <a:gd name="connsiteY14" fmla="*/ 671052 h 855407"/>
              <a:gd name="connsiteX15" fmla="*/ 3030794 w 5272591"/>
              <a:gd name="connsiteY15" fmla="*/ 678426 h 855407"/>
              <a:gd name="connsiteX16" fmla="*/ 3628103 w 5272591"/>
              <a:gd name="connsiteY16" fmla="*/ 700548 h 855407"/>
              <a:gd name="connsiteX17" fmla="*/ 4476135 w 5272591"/>
              <a:gd name="connsiteY17" fmla="*/ 737419 h 855407"/>
              <a:gd name="connsiteX18" fmla="*/ 4793226 w 5272591"/>
              <a:gd name="connsiteY18" fmla="*/ 730045 h 855407"/>
              <a:gd name="connsiteX19" fmla="*/ 4881716 w 5272591"/>
              <a:gd name="connsiteY19" fmla="*/ 707923 h 855407"/>
              <a:gd name="connsiteX20" fmla="*/ 4955458 w 5272591"/>
              <a:gd name="connsiteY20" fmla="*/ 700548 h 855407"/>
              <a:gd name="connsiteX21" fmla="*/ 5021826 w 5272591"/>
              <a:gd name="connsiteY21" fmla="*/ 693174 h 855407"/>
              <a:gd name="connsiteX22" fmla="*/ 5043948 w 5272591"/>
              <a:gd name="connsiteY22" fmla="*/ 678426 h 855407"/>
              <a:gd name="connsiteX23" fmla="*/ 5132439 w 5272591"/>
              <a:gd name="connsiteY23" fmla="*/ 693174 h 855407"/>
              <a:gd name="connsiteX24" fmla="*/ 5257800 w 5272591"/>
              <a:gd name="connsiteY24" fmla="*/ 678426 h 855407"/>
              <a:gd name="connsiteX25" fmla="*/ 5272548 w 5272591"/>
              <a:gd name="connsiteY25" fmla="*/ 648929 h 855407"/>
              <a:gd name="connsiteX26" fmla="*/ 5257800 w 5272591"/>
              <a:gd name="connsiteY26" fmla="*/ 538316 h 855407"/>
              <a:gd name="connsiteX27" fmla="*/ 5243052 w 5272591"/>
              <a:gd name="connsiteY27" fmla="*/ 516194 h 855407"/>
              <a:gd name="connsiteX28" fmla="*/ 5235677 w 5272591"/>
              <a:gd name="connsiteY28" fmla="*/ 494071 h 855407"/>
              <a:gd name="connsiteX29" fmla="*/ 5213555 w 5272591"/>
              <a:gd name="connsiteY29" fmla="*/ 486697 h 855407"/>
              <a:gd name="connsiteX30" fmla="*/ 5191432 w 5272591"/>
              <a:gd name="connsiteY30" fmla="*/ 442452 h 855407"/>
              <a:gd name="connsiteX31" fmla="*/ 5176684 w 5272591"/>
              <a:gd name="connsiteY31" fmla="*/ 420329 h 855407"/>
              <a:gd name="connsiteX32" fmla="*/ 5154561 w 5272591"/>
              <a:gd name="connsiteY32" fmla="*/ 383458 h 855407"/>
              <a:gd name="connsiteX33" fmla="*/ 5125064 w 5272591"/>
              <a:gd name="connsiteY33" fmla="*/ 376084 h 855407"/>
              <a:gd name="connsiteX34" fmla="*/ 5095568 w 5272591"/>
              <a:gd name="connsiteY34" fmla="*/ 331839 h 855407"/>
              <a:gd name="connsiteX35" fmla="*/ 5058697 w 5272591"/>
              <a:gd name="connsiteY35" fmla="*/ 287594 h 855407"/>
              <a:gd name="connsiteX36" fmla="*/ 5051323 w 5272591"/>
              <a:gd name="connsiteY36" fmla="*/ 265471 h 855407"/>
              <a:gd name="connsiteX37" fmla="*/ 5029200 w 5272591"/>
              <a:gd name="connsiteY37" fmla="*/ 258097 h 855407"/>
              <a:gd name="connsiteX38" fmla="*/ 5007077 w 5272591"/>
              <a:gd name="connsiteY38" fmla="*/ 243348 h 855407"/>
              <a:gd name="connsiteX39" fmla="*/ 4999703 w 5272591"/>
              <a:gd name="connsiteY39" fmla="*/ 221226 h 855407"/>
              <a:gd name="connsiteX40" fmla="*/ 4955458 w 5272591"/>
              <a:gd name="connsiteY40" fmla="*/ 213852 h 855407"/>
              <a:gd name="connsiteX41" fmla="*/ 4933335 w 5272591"/>
              <a:gd name="connsiteY41" fmla="*/ 206477 h 855407"/>
              <a:gd name="connsiteX42" fmla="*/ 4911213 w 5272591"/>
              <a:gd name="connsiteY42" fmla="*/ 191729 h 855407"/>
              <a:gd name="connsiteX43" fmla="*/ 4852219 w 5272591"/>
              <a:gd name="connsiteY43" fmla="*/ 184355 h 855407"/>
              <a:gd name="connsiteX44" fmla="*/ 4741606 w 5272591"/>
              <a:gd name="connsiteY44" fmla="*/ 154858 h 855407"/>
              <a:gd name="connsiteX45" fmla="*/ 4697361 w 5272591"/>
              <a:gd name="connsiteY45" fmla="*/ 147484 h 855407"/>
              <a:gd name="connsiteX46" fmla="*/ 4645742 w 5272591"/>
              <a:gd name="connsiteY46" fmla="*/ 132736 h 855407"/>
              <a:gd name="connsiteX47" fmla="*/ 4572000 w 5272591"/>
              <a:gd name="connsiteY47" fmla="*/ 125361 h 855407"/>
              <a:gd name="connsiteX48" fmla="*/ 4092677 w 5272591"/>
              <a:gd name="connsiteY48" fmla="*/ 95865 h 855407"/>
              <a:gd name="connsiteX49" fmla="*/ 4004187 w 5272591"/>
              <a:gd name="connsiteY49" fmla="*/ 81116 h 855407"/>
              <a:gd name="connsiteX50" fmla="*/ 3959942 w 5272591"/>
              <a:gd name="connsiteY50" fmla="*/ 66368 h 855407"/>
              <a:gd name="connsiteX51" fmla="*/ 3878826 w 5272591"/>
              <a:gd name="connsiteY51" fmla="*/ 51619 h 855407"/>
              <a:gd name="connsiteX52" fmla="*/ 3827206 w 5272591"/>
              <a:gd name="connsiteY52" fmla="*/ 36871 h 855407"/>
              <a:gd name="connsiteX53" fmla="*/ 3782961 w 5272591"/>
              <a:gd name="connsiteY53" fmla="*/ 22123 h 855407"/>
              <a:gd name="connsiteX54" fmla="*/ 3716594 w 5272591"/>
              <a:gd name="connsiteY54" fmla="*/ 14748 h 855407"/>
              <a:gd name="connsiteX55" fmla="*/ 3642852 w 5272591"/>
              <a:gd name="connsiteY55" fmla="*/ 0 h 855407"/>
              <a:gd name="connsiteX56" fmla="*/ 2698955 w 5272591"/>
              <a:gd name="connsiteY56" fmla="*/ 14748 h 855407"/>
              <a:gd name="connsiteX57" fmla="*/ 2558845 w 5272591"/>
              <a:gd name="connsiteY57" fmla="*/ 58994 h 855407"/>
              <a:gd name="connsiteX58" fmla="*/ 2315497 w 5272591"/>
              <a:gd name="connsiteY58" fmla="*/ 81116 h 855407"/>
              <a:gd name="connsiteX59" fmla="*/ 1666568 w 5272591"/>
              <a:gd name="connsiteY59" fmla="*/ 58994 h 855407"/>
              <a:gd name="connsiteX60" fmla="*/ 1349477 w 5272591"/>
              <a:gd name="connsiteY60" fmla="*/ 73742 h 855407"/>
              <a:gd name="connsiteX61" fmla="*/ 1297858 w 5272591"/>
              <a:gd name="connsiteY61" fmla="*/ 88490 h 855407"/>
              <a:gd name="connsiteX62" fmla="*/ 1260987 w 5272591"/>
              <a:gd name="connsiteY62" fmla="*/ 95865 h 855407"/>
              <a:gd name="connsiteX63" fmla="*/ 1238864 w 5272591"/>
              <a:gd name="connsiteY63" fmla="*/ 110613 h 855407"/>
              <a:gd name="connsiteX64" fmla="*/ 1187245 w 5272591"/>
              <a:gd name="connsiteY64" fmla="*/ 117987 h 855407"/>
              <a:gd name="connsiteX65" fmla="*/ 1120877 w 5272591"/>
              <a:gd name="connsiteY65" fmla="*/ 132736 h 855407"/>
              <a:gd name="connsiteX66" fmla="*/ 1069258 w 5272591"/>
              <a:gd name="connsiteY66" fmla="*/ 147484 h 855407"/>
              <a:gd name="connsiteX67" fmla="*/ 921774 w 5272591"/>
              <a:gd name="connsiteY67" fmla="*/ 162232 h 855407"/>
              <a:gd name="connsiteX68" fmla="*/ 855406 w 5272591"/>
              <a:gd name="connsiteY68" fmla="*/ 169607 h 855407"/>
              <a:gd name="connsiteX69" fmla="*/ 789039 w 5272591"/>
              <a:gd name="connsiteY69" fmla="*/ 184355 h 855407"/>
              <a:gd name="connsiteX70" fmla="*/ 737419 w 5272591"/>
              <a:gd name="connsiteY70" fmla="*/ 191729 h 855407"/>
              <a:gd name="connsiteX71" fmla="*/ 693174 w 5272591"/>
              <a:gd name="connsiteY71" fmla="*/ 206477 h 855407"/>
              <a:gd name="connsiteX72" fmla="*/ 626806 w 5272591"/>
              <a:gd name="connsiteY72" fmla="*/ 213852 h 855407"/>
              <a:gd name="connsiteX73" fmla="*/ 553064 w 5272591"/>
              <a:gd name="connsiteY73" fmla="*/ 228600 h 855407"/>
              <a:gd name="connsiteX74" fmla="*/ 464574 w 5272591"/>
              <a:gd name="connsiteY74" fmla="*/ 250723 h 855407"/>
              <a:gd name="connsiteX75" fmla="*/ 435077 w 5272591"/>
              <a:gd name="connsiteY75" fmla="*/ 258097 h 855407"/>
              <a:gd name="connsiteX76" fmla="*/ 398206 w 5272591"/>
              <a:gd name="connsiteY76" fmla="*/ 272845 h 855407"/>
              <a:gd name="connsiteX77" fmla="*/ 346587 w 5272591"/>
              <a:gd name="connsiteY77" fmla="*/ 287594 h 855407"/>
              <a:gd name="connsiteX78" fmla="*/ 302342 w 5272591"/>
              <a:gd name="connsiteY78" fmla="*/ 309716 h 855407"/>
              <a:gd name="connsiteX79" fmla="*/ 294968 w 5272591"/>
              <a:gd name="connsiteY79" fmla="*/ 331839 h 855407"/>
              <a:gd name="connsiteX80" fmla="*/ 250723 w 5272591"/>
              <a:gd name="connsiteY80" fmla="*/ 353961 h 855407"/>
              <a:gd name="connsiteX81" fmla="*/ 243348 w 5272591"/>
              <a:gd name="connsiteY81" fmla="*/ 376084 h 855407"/>
              <a:gd name="connsiteX82" fmla="*/ 221226 w 5272591"/>
              <a:gd name="connsiteY82" fmla="*/ 390832 h 855407"/>
              <a:gd name="connsiteX83" fmla="*/ 206477 w 5272591"/>
              <a:gd name="connsiteY83" fmla="*/ 405581 h 855407"/>
              <a:gd name="connsiteX84" fmla="*/ 184355 w 5272591"/>
              <a:gd name="connsiteY84" fmla="*/ 435077 h 855407"/>
              <a:gd name="connsiteX85" fmla="*/ 162232 w 5272591"/>
              <a:gd name="connsiteY85" fmla="*/ 442452 h 855407"/>
              <a:gd name="connsiteX86" fmla="*/ 117987 w 5272591"/>
              <a:gd name="connsiteY86" fmla="*/ 464574 h 855407"/>
              <a:gd name="connsiteX87" fmla="*/ 58994 w 5272591"/>
              <a:gd name="connsiteY87" fmla="*/ 530942 h 855407"/>
              <a:gd name="connsiteX88" fmla="*/ 36871 w 5272591"/>
              <a:gd name="connsiteY88" fmla="*/ 538316 h 855407"/>
              <a:gd name="connsiteX89" fmla="*/ 14748 w 5272591"/>
              <a:gd name="connsiteY89" fmla="*/ 626807 h 855407"/>
              <a:gd name="connsiteX90" fmla="*/ 0 w 5272591"/>
              <a:gd name="connsiteY90" fmla="*/ 700548 h 855407"/>
              <a:gd name="connsiteX91" fmla="*/ 7374 w 5272591"/>
              <a:gd name="connsiteY91" fmla="*/ 789039 h 855407"/>
              <a:gd name="connsiteX92" fmla="*/ 29497 w 5272591"/>
              <a:gd name="connsiteY92" fmla="*/ 855407 h 855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272591" h="855407">
                <a:moveTo>
                  <a:pt x="29497" y="855407"/>
                </a:moveTo>
                <a:lnTo>
                  <a:pt x="29497" y="855407"/>
                </a:lnTo>
                <a:cubicBezTo>
                  <a:pt x="117987" y="852949"/>
                  <a:pt x="206704" y="854822"/>
                  <a:pt x="294968" y="848032"/>
                </a:cubicBezTo>
                <a:cubicBezTo>
                  <a:pt x="303804" y="847352"/>
                  <a:pt x="308861" y="836575"/>
                  <a:pt x="317090" y="833284"/>
                </a:cubicBezTo>
                <a:cubicBezTo>
                  <a:pt x="333705" y="826638"/>
                  <a:pt x="351445" y="823245"/>
                  <a:pt x="368710" y="818536"/>
                </a:cubicBezTo>
                <a:cubicBezTo>
                  <a:pt x="378488" y="815869"/>
                  <a:pt x="388092" y="811807"/>
                  <a:pt x="398206" y="811161"/>
                </a:cubicBezTo>
                <a:cubicBezTo>
                  <a:pt x="503802" y="804421"/>
                  <a:pt x="609600" y="801329"/>
                  <a:pt x="715297" y="796413"/>
                </a:cubicBezTo>
                <a:cubicBezTo>
                  <a:pt x="727587" y="791497"/>
                  <a:pt x="739440" y="785302"/>
                  <a:pt x="752168" y="781665"/>
                </a:cubicBezTo>
                <a:cubicBezTo>
                  <a:pt x="781903" y="773169"/>
                  <a:pt x="845000" y="760499"/>
                  <a:pt x="877529" y="759542"/>
                </a:cubicBezTo>
                <a:cubicBezTo>
                  <a:pt x="1024970" y="755206"/>
                  <a:pt x="1172497" y="754626"/>
                  <a:pt x="1319981" y="752168"/>
                </a:cubicBezTo>
                <a:lnTo>
                  <a:pt x="1732935" y="737419"/>
                </a:lnTo>
                <a:cubicBezTo>
                  <a:pt x="1791938" y="735206"/>
                  <a:pt x="1851232" y="736565"/>
                  <a:pt x="1909916" y="730045"/>
                </a:cubicBezTo>
                <a:cubicBezTo>
                  <a:pt x="2138324" y="704667"/>
                  <a:pt x="1697195" y="723174"/>
                  <a:pt x="1961535" y="707923"/>
                </a:cubicBezTo>
                <a:cubicBezTo>
                  <a:pt x="2269850" y="690135"/>
                  <a:pt x="2445662" y="691040"/>
                  <a:pt x="2765323" y="685800"/>
                </a:cubicBezTo>
                <a:cubicBezTo>
                  <a:pt x="2775155" y="680884"/>
                  <a:pt x="2784715" y="675382"/>
                  <a:pt x="2794819" y="671052"/>
                </a:cubicBezTo>
                <a:cubicBezTo>
                  <a:pt x="2867864" y="639746"/>
                  <a:pt x="2964204" y="675399"/>
                  <a:pt x="3030794" y="678426"/>
                </a:cubicBezTo>
                <a:lnTo>
                  <a:pt x="3628103" y="700548"/>
                </a:lnTo>
                <a:cubicBezTo>
                  <a:pt x="4797346" y="751019"/>
                  <a:pt x="3322401" y="696938"/>
                  <a:pt x="4476135" y="737419"/>
                </a:cubicBezTo>
                <a:lnTo>
                  <a:pt x="4793226" y="730045"/>
                </a:lnTo>
                <a:cubicBezTo>
                  <a:pt x="4857555" y="727419"/>
                  <a:pt x="4818349" y="719805"/>
                  <a:pt x="4881716" y="707923"/>
                </a:cubicBezTo>
                <a:cubicBezTo>
                  <a:pt x="4905996" y="703370"/>
                  <a:pt x="4930890" y="703134"/>
                  <a:pt x="4955458" y="700548"/>
                </a:cubicBezTo>
                <a:lnTo>
                  <a:pt x="5021826" y="693174"/>
                </a:lnTo>
                <a:cubicBezTo>
                  <a:pt x="5029200" y="688258"/>
                  <a:pt x="5035116" y="679162"/>
                  <a:pt x="5043948" y="678426"/>
                </a:cubicBezTo>
                <a:cubicBezTo>
                  <a:pt x="5083464" y="675133"/>
                  <a:pt x="5101274" y="682786"/>
                  <a:pt x="5132439" y="693174"/>
                </a:cubicBezTo>
                <a:cubicBezTo>
                  <a:pt x="5174226" y="688258"/>
                  <a:pt x="5217678" y="691096"/>
                  <a:pt x="5257800" y="678426"/>
                </a:cubicBezTo>
                <a:cubicBezTo>
                  <a:pt x="5268283" y="675116"/>
                  <a:pt x="5271817" y="659897"/>
                  <a:pt x="5272548" y="648929"/>
                </a:cubicBezTo>
                <a:cubicBezTo>
                  <a:pt x="5273098" y="640677"/>
                  <a:pt x="5268458" y="563185"/>
                  <a:pt x="5257800" y="538316"/>
                </a:cubicBezTo>
                <a:cubicBezTo>
                  <a:pt x="5254309" y="530170"/>
                  <a:pt x="5247015" y="524121"/>
                  <a:pt x="5243052" y="516194"/>
                </a:cubicBezTo>
                <a:cubicBezTo>
                  <a:pt x="5239576" y="509241"/>
                  <a:pt x="5241174" y="499568"/>
                  <a:pt x="5235677" y="494071"/>
                </a:cubicBezTo>
                <a:cubicBezTo>
                  <a:pt x="5230181" y="488575"/>
                  <a:pt x="5220929" y="489155"/>
                  <a:pt x="5213555" y="486697"/>
                </a:cubicBezTo>
                <a:cubicBezTo>
                  <a:pt x="5171291" y="423303"/>
                  <a:pt x="5221958" y="503505"/>
                  <a:pt x="5191432" y="442452"/>
                </a:cubicBezTo>
                <a:cubicBezTo>
                  <a:pt x="5187469" y="434525"/>
                  <a:pt x="5180647" y="428256"/>
                  <a:pt x="5176684" y="420329"/>
                </a:cubicBezTo>
                <a:cubicBezTo>
                  <a:pt x="5168274" y="403509"/>
                  <a:pt x="5173766" y="393061"/>
                  <a:pt x="5154561" y="383458"/>
                </a:cubicBezTo>
                <a:cubicBezTo>
                  <a:pt x="5145496" y="378926"/>
                  <a:pt x="5134896" y="378542"/>
                  <a:pt x="5125064" y="376084"/>
                </a:cubicBezTo>
                <a:cubicBezTo>
                  <a:pt x="5112105" y="337206"/>
                  <a:pt x="5126255" y="368663"/>
                  <a:pt x="5095568" y="331839"/>
                </a:cubicBezTo>
                <a:cubicBezTo>
                  <a:pt x="5044236" y="270241"/>
                  <a:pt x="5123325" y="352222"/>
                  <a:pt x="5058697" y="287594"/>
                </a:cubicBezTo>
                <a:cubicBezTo>
                  <a:pt x="5056239" y="280220"/>
                  <a:pt x="5056819" y="270967"/>
                  <a:pt x="5051323" y="265471"/>
                </a:cubicBezTo>
                <a:cubicBezTo>
                  <a:pt x="5045827" y="259975"/>
                  <a:pt x="5036153" y="261573"/>
                  <a:pt x="5029200" y="258097"/>
                </a:cubicBezTo>
                <a:cubicBezTo>
                  <a:pt x="5021273" y="254133"/>
                  <a:pt x="5014451" y="248264"/>
                  <a:pt x="5007077" y="243348"/>
                </a:cubicBezTo>
                <a:cubicBezTo>
                  <a:pt x="5004619" y="235974"/>
                  <a:pt x="5006452" y="225082"/>
                  <a:pt x="4999703" y="221226"/>
                </a:cubicBezTo>
                <a:cubicBezTo>
                  <a:pt x="4986721" y="213808"/>
                  <a:pt x="4970054" y="217096"/>
                  <a:pt x="4955458" y="213852"/>
                </a:cubicBezTo>
                <a:cubicBezTo>
                  <a:pt x="4947870" y="212166"/>
                  <a:pt x="4940288" y="209953"/>
                  <a:pt x="4933335" y="206477"/>
                </a:cubicBezTo>
                <a:cubicBezTo>
                  <a:pt x="4925408" y="202514"/>
                  <a:pt x="4919763" y="194061"/>
                  <a:pt x="4911213" y="191729"/>
                </a:cubicBezTo>
                <a:cubicBezTo>
                  <a:pt x="4892094" y="186515"/>
                  <a:pt x="4871884" y="186813"/>
                  <a:pt x="4852219" y="184355"/>
                </a:cubicBezTo>
                <a:cubicBezTo>
                  <a:pt x="4795800" y="165549"/>
                  <a:pt x="4809555" y="168448"/>
                  <a:pt x="4741606" y="154858"/>
                </a:cubicBezTo>
                <a:cubicBezTo>
                  <a:pt x="4726945" y="151926"/>
                  <a:pt x="4711930" y="150846"/>
                  <a:pt x="4697361" y="147484"/>
                </a:cubicBezTo>
                <a:cubicBezTo>
                  <a:pt x="4679924" y="143460"/>
                  <a:pt x="4663365" y="135846"/>
                  <a:pt x="4645742" y="132736"/>
                </a:cubicBezTo>
                <a:cubicBezTo>
                  <a:pt x="4621415" y="128443"/>
                  <a:pt x="4596606" y="127548"/>
                  <a:pt x="4572000" y="125361"/>
                </a:cubicBezTo>
                <a:cubicBezTo>
                  <a:pt x="4259356" y="97570"/>
                  <a:pt x="4383997" y="105575"/>
                  <a:pt x="4092677" y="95865"/>
                </a:cubicBezTo>
                <a:cubicBezTo>
                  <a:pt x="4063180" y="90949"/>
                  <a:pt x="4033378" y="87603"/>
                  <a:pt x="4004187" y="81116"/>
                </a:cubicBezTo>
                <a:cubicBezTo>
                  <a:pt x="3989011" y="77744"/>
                  <a:pt x="3975075" y="69929"/>
                  <a:pt x="3959942" y="66368"/>
                </a:cubicBezTo>
                <a:cubicBezTo>
                  <a:pt x="3933191" y="60073"/>
                  <a:pt x="3905654" y="57581"/>
                  <a:pt x="3878826" y="51619"/>
                </a:cubicBezTo>
                <a:cubicBezTo>
                  <a:pt x="3861357" y="47737"/>
                  <a:pt x="3844310" y="42134"/>
                  <a:pt x="3827206" y="36871"/>
                </a:cubicBezTo>
                <a:cubicBezTo>
                  <a:pt x="3812347" y="32299"/>
                  <a:pt x="3798205" y="25172"/>
                  <a:pt x="3782961" y="22123"/>
                </a:cubicBezTo>
                <a:cubicBezTo>
                  <a:pt x="3761135" y="17758"/>
                  <a:pt x="3738580" y="18220"/>
                  <a:pt x="3716594" y="14748"/>
                </a:cubicBezTo>
                <a:cubicBezTo>
                  <a:pt x="3691833" y="10838"/>
                  <a:pt x="3667433" y="4916"/>
                  <a:pt x="3642852" y="0"/>
                </a:cubicBezTo>
                <a:lnTo>
                  <a:pt x="2698955" y="14748"/>
                </a:lnTo>
                <a:cubicBezTo>
                  <a:pt x="2649362" y="15867"/>
                  <a:pt x="2607021" y="55140"/>
                  <a:pt x="2558845" y="58994"/>
                </a:cubicBezTo>
                <a:cubicBezTo>
                  <a:pt x="2354736" y="75322"/>
                  <a:pt x="2435662" y="66096"/>
                  <a:pt x="2315497" y="81116"/>
                </a:cubicBezTo>
                <a:cubicBezTo>
                  <a:pt x="2143182" y="73284"/>
                  <a:pt x="1839252" y="57009"/>
                  <a:pt x="1666568" y="58994"/>
                </a:cubicBezTo>
                <a:cubicBezTo>
                  <a:pt x="1560764" y="60210"/>
                  <a:pt x="1455174" y="68826"/>
                  <a:pt x="1349477" y="73742"/>
                </a:cubicBezTo>
                <a:cubicBezTo>
                  <a:pt x="1332271" y="78658"/>
                  <a:pt x="1315219" y="84150"/>
                  <a:pt x="1297858" y="88490"/>
                </a:cubicBezTo>
                <a:cubicBezTo>
                  <a:pt x="1285698" y="91530"/>
                  <a:pt x="1272723" y="91464"/>
                  <a:pt x="1260987" y="95865"/>
                </a:cubicBezTo>
                <a:cubicBezTo>
                  <a:pt x="1252689" y="98977"/>
                  <a:pt x="1247353" y="108066"/>
                  <a:pt x="1238864" y="110613"/>
                </a:cubicBezTo>
                <a:cubicBezTo>
                  <a:pt x="1222216" y="115607"/>
                  <a:pt x="1204328" y="114784"/>
                  <a:pt x="1187245" y="117987"/>
                </a:cubicBezTo>
                <a:cubicBezTo>
                  <a:pt x="1164971" y="122163"/>
                  <a:pt x="1142863" y="127239"/>
                  <a:pt x="1120877" y="132736"/>
                </a:cubicBezTo>
                <a:cubicBezTo>
                  <a:pt x="1096388" y="138858"/>
                  <a:pt x="1096846" y="144036"/>
                  <a:pt x="1069258" y="147484"/>
                </a:cubicBezTo>
                <a:cubicBezTo>
                  <a:pt x="1020233" y="153612"/>
                  <a:pt x="970918" y="157148"/>
                  <a:pt x="921774" y="162232"/>
                </a:cubicBezTo>
                <a:cubicBezTo>
                  <a:pt x="899633" y="164522"/>
                  <a:pt x="877362" y="165948"/>
                  <a:pt x="855406" y="169607"/>
                </a:cubicBezTo>
                <a:cubicBezTo>
                  <a:pt x="833052" y="173333"/>
                  <a:pt x="811313" y="180179"/>
                  <a:pt x="789039" y="184355"/>
                </a:cubicBezTo>
                <a:cubicBezTo>
                  <a:pt x="771955" y="187558"/>
                  <a:pt x="754626" y="189271"/>
                  <a:pt x="737419" y="191729"/>
                </a:cubicBezTo>
                <a:cubicBezTo>
                  <a:pt x="722671" y="196645"/>
                  <a:pt x="708418" y="203428"/>
                  <a:pt x="693174" y="206477"/>
                </a:cubicBezTo>
                <a:cubicBezTo>
                  <a:pt x="671347" y="210842"/>
                  <a:pt x="648792" y="210380"/>
                  <a:pt x="626806" y="213852"/>
                </a:cubicBezTo>
                <a:cubicBezTo>
                  <a:pt x="602045" y="217762"/>
                  <a:pt x="577508" y="223045"/>
                  <a:pt x="553064" y="228600"/>
                </a:cubicBezTo>
                <a:cubicBezTo>
                  <a:pt x="523416" y="235338"/>
                  <a:pt x="494071" y="243349"/>
                  <a:pt x="464574" y="250723"/>
                </a:cubicBezTo>
                <a:cubicBezTo>
                  <a:pt x="454742" y="253181"/>
                  <a:pt x="444487" y="254333"/>
                  <a:pt x="435077" y="258097"/>
                </a:cubicBezTo>
                <a:cubicBezTo>
                  <a:pt x="422787" y="263013"/>
                  <a:pt x="410764" y="268659"/>
                  <a:pt x="398206" y="272845"/>
                </a:cubicBezTo>
                <a:cubicBezTo>
                  <a:pt x="384021" y="277573"/>
                  <a:pt x="360796" y="280489"/>
                  <a:pt x="346587" y="287594"/>
                </a:cubicBezTo>
                <a:cubicBezTo>
                  <a:pt x="289411" y="316182"/>
                  <a:pt x="357942" y="291183"/>
                  <a:pt x="302342" y="309716"/>
                </a:cubicBezTo>
                <a:cubicBezTo>
                  <a:pt x="299884" y="317090"/>
                  <a:pt x="299824" y="325769"/>
                  <a:pt x="294968" y="331839"/>
                </a:cubicBezTo>
                <a:cubicBezTo>
                  <a:pt x="284572" y="344834"/>
                  <a:pt x="265296" y="349103"/>
                  <a:pt x="250723" y="353961"/>
                </a:cubicBezTo>
                <a:cubicBezTo>
                  <a:pt x="248265" y="361335"/>
                  <a:pt x="248204" y="370014"/>
                  <a:pt x="243348" y="376084"/>
                </a:cubicBezTo>
                <a:cubicBezTo>
                  <a:pt x="237812" y="383004"/>
                  <a:pt x="228146" y="385296"/>
                  <a:pt x="221226" y="390832"/>
                </a:cubicBezTo>
                <a:cubicBezTo>
                  <a:pt x="215797" y="395175"/>
                  <a:pt x="210928" y="400240"/>
                  <a:pt x="206477" y="405581"/>
                </a:cubicBezTo>
                <a:cubicBezTo>
                  <a:pt x="198609" y="415022"/>
                  <a:pt x="193796" y="427209"/>
                  <a:pt x="184355" y="435077"/>
                </a:cubicBezTo>
                <a:cubicBezTo>
                  <a:pt x="178383" y="440053"/>
                  <a:pt x="169185" y="438976"/>
                  <a:pt x="162232" y="442452"/>
                </a:cubicBezTo>
                <a:cubicBezTo>
                  <a:pt x="105059" y="471039"/>
                  <a:pt x="173588" y="446041"/>
                  <a:pt x="117987" y="464574"/>
                </a:cubicBezTo>
                <a:cubicBezTo>
                  <a:pt x="103934" y="485654"/>
                  <a:pt x="80643" y="523726"/>
                  <a:pt x="58994" y="530942"/>
                </a:cubicBezTo>
                <a:lnTo>
                  <a:pt x="36871" y="538316"/>
                </a:lnTo>
                <a:cubicBezTo>
                  <a:pt x="7942" y="581712"/>
                  <a:pt x="27710" y="544718"/>
                  <a:pt x="14748" y="626807"/>
                </a:cubicBezTo>
                <a:cubicBezTo>
                  <a:pt x="10838" y="651567"/>
                  <a:pt x="4916" y="675968"/>
                  <a:pt x="0" y="700548"/>
                </a:cubicBezTo>
                <a:cubicBezTo>
                  <a:pt x="2458" y="730045"/>
                  <a:pt x="3462" y="759699"/>
                  <a:pt x="7374" y="789039"/>
                </a:cubicBezTo>
                <a:cubicBezTo>
                  <a:pt x="15525" y="850176"/>
                  <a:pt x="25810" y="844346"/>
                  <a:pt x="29497" y="855407"/>
                </a:cubicBezTo>
                <a:close/>
              </a:path>
            </a:pathLst>
          </a:custGeom>
          <a:solidFill>
            <a:srgbClr val="FFFF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BAC16D23-145F-FE09-D373-931F15540F84}"/>
              </a:ext>
            </a:extLst>
          </p:cNvPr>
          <p:cNvSpPr txBox="1"/>
          <p:nvPr/>
        </p:nvSpPr>
        <p:spPr>
          <a:xfrm>
            <a:off x="2390181" y="2910578"/>
            <a:ext cx="34645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Anterior</a:t>
            </a:r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xmlns="" id="{DF3F05B9-BCBB-07DB-41F7-E80238FC87B0}"/>
              </a:ext>
            </a:extLst>
          </p:cNvPr>
          <p:cNvSpPr/>
          <p:nvPr/>
        </p:nvSpPr>
        <p:spPr>
          <a:xfrm>
            <a:off x="6543040" y="3062190"/>
            <a:ext cx="5103070" cy="955040"/>
          </a:xfrm>
          <a:custGeom>
            <a:avLst/>
            <a:gdLst>
              <a:gd name="connsiteX0" fmla="*/ 63710 w 5103070"/>
              <a:gd name="connsiteY0" fmla="*/ 822960 h 955040"/>
              <a:gd name="connsiteX1" fmla="*/ 63710 w 5103070"/>
              <a:gd name="connsiteY1" fmla="*/ 822960 h 955040"/>
              <a:gd name="connsiteX2" fmla="*/ 43390 w 5103070"/>
              <a:gd name="connsiteY2" fmla="*/ 721360 h 955040"/>
              <a:gd name="connsiteX3" fmla="*/ 53550 w 5103070"/>
              <a:gd name="connsiteY3" fmla="*/ 690880 h 955040"/>
              <a:gd name="connsiteX4" fmla="*/ 63710 w 5103070"/>
              <a:gd name="connsiteY4" fmla="*/ 650240 h 955040"/>
              <a:gd name="connsiteX5" fmla="*/ 84030 w 5103070"/>
              <a:gd name="connsiteY5" fmla="*/ 599440 h 955040"/>
              <a:gd name="connsiteX6" fmla="*/ 94190 w 5103070"/>
              <a:gd name="connsiteY6" fmla="*/ 568960 h 955040"/>
              <a:gd name="connsiteX7" fmla="*/ 114510 w 5103070"/>
              <a:gd name="connsiteY7" fmla="*/ 538480 h 955040"/>
              <a:gd name="connsiteX8" fmla="*/ 124670 w 5103070"/>
              <a:gd name="connsiteY8" fmla="*/ 508000 h 955040"/>
              <a:gd name="connsiteX9" fmla="*/ 144990 w 5103070"/>
              <a:gd name="connsiteY9" fmla="*/ 477520 h 955040"/>
              <a:gd name="connsiteX10" fmla="*/ 155150 w 5103070"/>
              <a:gd name="connsiteY10" fmla="*/ 447040 h 955040"/>
              <a:gd name="connsiteX11" fmla="*/ 185630 w 5103070"/>
              <a:gd name="connsiteY11" fmla="*/ 436880 h 955040"/>
              <a:gd name="connsiteX12" fmla="*/ 226270 w 5103070"/>
              <a:gd name="connsiteY12" fmla="*/ 386080 h 955040"/>
              <a:gd name="connsiteX13" fmla="*/ 246590 w 5103070"/>
              <a:gd name="connsiteY13" fmla="*/ 355600 h 955040"/>
              <a:gd name="connsiteX14" fmla="*/ 317710 w 5103070"/>
              <a:gd name="connsiteY14" fmla="*/ 325120 h 955040"/>
              <a:gd name="connsiteX15" fmla="*/ 348190 w 5103070"/>
              <a:gd name="connsiteY15" fmla="*/ 294640 h 955040"/>
              <a:gd name="connsiteX16" fmla="*/ 378670 w 5103070"/>
              <a:gd name="connsiteY16" fmla="*/ 243840 h 955040"/>
              <a:gd name="connsiteX17" fmla="*/ 459950 w 5103070"/>
              <a:gd name="connsiteY17" fmla="*/ 203200 h 955040"/>
              <a:gd name="connsiteX18" fmla="*/ 683470 w 5103070"/>
              <a:gd name="connsiteY18" fmla="*/ 172720 h 955040"/>
              <a:gd name="connsiteX19" fmla="*/ 744430 w 5103070"/>
              <a:gd name="connsiteY19" fmla="*/ 152400 h 955040"/>
              <a:gd name="connsiteX20" fmla="*/ 866350 w 5103070"/>
              <a:gd name="connsiteY20" fmla="*/ 121920 h 955040"/>
              <a:gd name="connsiteX21" fmla="*/ 947630 w 5103070"/>
              <a:gd name="connsiteY21" fmla="*/ 71120 h 955040"/>
              <a:gd name="connsiteX22" fmla="*/ 988270 w 5103070"/>
              <a:gd name="connsiteY22" fmla="*/ 30480 h 955040"/>
              <a:gd name="connsiteX23" fmla="*/ 1018750 w 5103070"/>
              <a:gd name="connsiteY23" fmla="*/ 20320 h 955040"/>
              <a:gd name="connsiteX24" fmla="*/ 1160990 w 5103070"/>
              <a:gd name="connsiteY24" fmla="*/ 0 h 955040"/>
              <a:gd name="connsiteX25" fmla="*/ 1689310 w 5103070"/>
              <a:gd name="connsiteY25" fmla="*/ 10160 h 955040"/>
              <a:gd name="connsiteX26" fmla="*/ 1740110 w 5103070"/>
              <a:gd name="connsiteY26" fmla="*/ 30480 h 955040"/>
              <a:gd name="connsiteX27" fmla="*/ 1811230 w 5103070"/>
              <a:gd name="connsiteY27" fmla="*/ 60960 h 955040"/>
              <a:gd name="connsiteX28" fmla="*/ 1841710 w 5103070"/>
              <a:gd name="connsiteY28" fmla="*/ 71120 h 955040"/>
              <a:gd name="connsiteX29" fmla="*/ 1943310 w 5103070"/>
              <a:gd name="connsiteY29" fmla="*/ 132080 h 955040"/>
              <a:gd name="connsiteX30" fmla="*/ 2034750 w 5103070"/>
              <a:gd name="connsiteY30" fmla="*/ 162560 h 955040"/>
              <a:gd name="connsiteX31" fmla="*/ 2187150 w 5103070"/>
              <a:gd name="connsiteY31" fmla="*/ 203200 h 955040"/>
              <a:gd name="connsiteX32" fmla="*/ 2380190 w 5103070"/>
              <a:gd name="connsiteY32" fmla="*/ 213360 h 955040"/>
              <a:gd name="connsiteX33" fmla="*/ 2471630 w 5103070"/>
              <a:gd name="connsiteY33" fmla="*/ 233680 h 955040"/>
              <a:gd name="connsiteX34" fmla="*/ 2776430 w 5103070"/>
              <a:gd name="connsiteY34" fmla="*/ 274320 h 955040"/>
              <a:gd name="connsiteX35" fmla="*/ 3030430 w 5103070"/>
              <a:gd name="connsiteY35" fmla="*/ 284480 h 955040"/>
              <a:gd name="connsiteX36" fmla="*/ 3121870 w 5103070"/>
              <a:gd name="connsiteY36" fmla="*/ 314960 h 955040"/>
              <a:gd name="connsiteX37" fmla="*/ 3192990 w 5103070"/>
              <a:gd name="connsiteY37" fmla="*/ 335280 h 955040"/>
              <a:gd name="connsiteX38" fmla="*/ 4371550 w 5103070"/>
              <a:gd name="connsiteY38" fmla="*/ 365760 h 955040"/>
              <a:gd name="connsiteX39" fmla="*/ 4462990 w 5103070"/>
              <a:gd name="connsiteY39" fmla="*/ 386080 h 955040"/>
              <a:gd name="connsiteX40" fmla="*/ 4584910 w 5103070"/>
              <a:gd name="connsiteY40" fmla="*/ 396240 h 955040"/>
              <a:gd name="connsiteX41" fmla="*/ 4686510 w 5103070"/>
              <a:gd name="connsiteY41" fmla="*/ 416560 h 955040"/>
              <a:gd name="connsiteX42" fmla="*/ 4716990 w 5103070"/>
              <a:gd name="connsiteY42" fmla="*/ 436880 h 955040"/>
              <a:gd name="connsiteX43" fmla="*/ 4777950 w 5103070"/>
              <a:gd name="connsiteY43" fmla="*/ 447040 h 955040"/>
              <a:gd name="connsiteX44" fmla="*/ 4828750 w 5103070"/>
              <a:gd name="connsiteY44" fmla="*/ 467360 h 955040"/>
              <a:gd name="connsiteX45" fmla="*/ 4859230 w 5103070"/>
              <a:gd name="connsiteY45" fmla="*/ 477520 h 955040"/>
              <a:gd name="connsiteX46" fmla="*/ 4889710 w 5103070"/>
              <a:gd name="connsiteY46" fmla="*/ 497840 h 955040"/>
              <a:gd name="connsiteX47" fmla="*/ 4920190 w 5103070"/>
              <a:gd name="connsiteY47" fmla="*/ 508000 h 955040"/>
              <a:gd name="connsiteX48" fmla="*/ 4991310 w 5103070"/>
              <a:gd name="connsiteY48" fmla="*/ 538480 h 955040"/>
              <a:gd name="connsiteX49" fmla="*/ 5031950 w 5103070"/>
              <a:gd name="connsiteY49" fmla="*/ 579120 h 955040"/>
              <a:gd name="connsiteX50" fmla="*/ 5052270 w 5103070"/>
              <a:gd name="connsiteY50" fmla="*/ 609600 h 955040"/>
              <a:gd name="connsiteX51" fmla="*/ 5082750 w 5103070"/>
              <a:gd name="connsiteY51" fmla="*/ 629920 h 955040"/>
              <a:gd name="connsiteX52" fmla="*/ 5103070 w 5103070"/>
              <a:gd name="connsiteY52" fmla="*/ 792480 h 955040"/>
              <a:gd name="connsiteX53" fmla="*/ 5092910 w 5103070"/>
              <a:gd name="connsiteY53" fmla="*/ 863600 h 955040"/>
              <a:gd name="connsiteX54" fmla="*/ 5011630 w 5103070"/>
              <a:gd name="connsiteY54" fmla="*/ 894080 h 955040"/>
              <a:gd name="connsiteX55" fmla="*/ 4981150 w 5103070"/>
              <a:gd name="connsiteY55" fmla="*/ 904240 h 955040"/>
              <a:gd name="connsiteX56" fmla="*/ 4950670 w 5103070"/>
              <a:gd name="connsiteY56" fmla="*/ 924560 h 955040"/>
              <a:gd name="connsiteX57" fmla="*/ 4849070 w 5103070"/>
              <a:gd name="connsiteY57" fmla="*/ 934720 h 955040"/>
              <a:gd name="connsiteX58" fmla="*/ 4259790 w 5103070"/>
              <a:gd name="connsiteY58" fmla="*/ 955040 h 955040"/>
              <a:gd name="connsiteX59" fmla="*/ 3589230 w 5103070"/>
              <a:gd name="connsiteY59" fmla="*/ 934720 h 955040"/>
              <a:gd name="connsiteX60" fmla="*/ 3518110 w 5103070"/>
              <a:gd name="connsiteY60" fmla="*/ 904240 h 955040"/>
              <a:gd name="connsiteX61" fmla="*/ 2888190 w 5103070"/>
              <a:gd name="connsiteY61" fmla="*/ 914400 h 955040"/>
              <a:gd name="connsiteX62" fmla="*/ 2776430 w 5103070"/>
              <a:gd name="connsiteY62" fmla="*/ 924560 h 955040"/>
              <a:gd name="connsiteX63" fmla="*/ 1658830 w 5103070"/>
              <a:gd name="connsiteY63" fmla="*/ 904240 h 955040"/>
              <a:gd name="connsiteX64" fmla="*/ 1445470 w 5103070"/>
              <a:gd name="connsiteY64" fmla="*/ 894080 h 955040"/>
              <a:gd name="connsiteX65" fmla="*/ 317710 w 5103070"/>
              <a:gd name="connsiteY65" fmla="*/ 873760 h 955040"/>
              <a:gd name="connsiteX66" fmla="*/ 144990 w 5103070"/>
              <a:gd name="connsiteY66" fmla="*/ 853440 h 955040"/>
              <a:gd name="connsiteX67" fmla="*/ 43390 w 5103070"/>
              <a:gd name="connsiteY67" fmla="*/ 833120 h 955040"/>
              <a:gd name="connsiteX68" fmla="*/ 2750 w 5103070"/>
              <a:gd name="connsiteY68" fmla="*/ 812800 h 955040"/>
              <a:gd name="connsiteX69" fmla="*/ 33230 w 5103070"/>
              <a:gd name="connsiteY69" fmla="*/ 833120 h 955040"/>
              <a:gd name="connsiteX70" fmla="*/ 63710 w 5103070"/>
              <a:gd name="connsiteY70" fmla="*/ 822960 h 955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103070" h="955040">
                <a:moveTo>
                  <a:pt x="63710" y="822960"/>
                </a:moveTo>
                <a:lnTo>
                  <a:pt x="63710" y="822960"/>
                </a:lnTo>
                <a:cubicBezTo>
                  <a:pt x="56937" y="789093"/>
                  <a:pt x="46039" y="755796"/>
                  <a:pt x="43390" y="721360"/>
                </a:cubicBezTo>
                <a:cubicBezTo>
                  <a:pt x="42569" y="710682"/>
                  <a:pt x="50608" y="701178"/>
                  <a:pt x="53550" y="690880"/>
                </a:cubicBezTo>
                <a:cubicBezTo>
                  <a:pt x="57386" y="677454"/>
                  <a:pt x="59294" y="663487"/>
                  <a:pt x="63710" y="650240"/>
                </a:cubicBezTo>
                <a:cubicBezTo>
                  <a:pt x="69477" y="632938"/>
                  <a:pt x="77626" y="616517"/>
                  <a:pt x="84030" y="599440"/>
                </a:cubicBezTo>
                <a:cubicBezTo>
                  <a:pt x="87790" y="589412"/>
                  <a:pt x="89401" y="578539"/>
                  <a:pt x="94190" y="568960"/>
                </a:cubicBezTo>
                <a:cubicBezTo>
                  <a:pt x="99651" y="558038"/>
                  <a:pt x="109049" y="549402"/>
                  <a:pt x="114510" y="538480"/>
                </a:cubicBezTo>
                <a:cubicBezTo>
                  <a:pt x="119299" y="528901"/>
                  <a:pt x="119881" y="517579"/>
                  <a:pt x="124670" y="508000"/>
                </a:cubicBezTo>
                <a:cubicBezTo>
                  <a:pt x="130131" y="497078"/>
                  <a:pt x="139529" y="488442"/>
                  <a:pt x="144990" y="477520"/>
                </a:cubicBezTo>
                <a:cubicBezTo>
                  <a:pt x="149779" y="467941"/>
                  <a:pt x="147577" y="454613"/>
                  <a:pt x="155150" y="447040"/>
                </a:cubicBezTo>
                <a:cubicBezTo>
                  <a:pt x="162723" y="439467"/>
                  <a:pt x="175470" y="440267"/>
                  <a:pt x="185630" y="436880"/>
                </a:cubicBezTo>
                <a:cubicBezTo>
                  <a:pt x="205409" y="377542"/>
                  <a:pt x="180314" y="432036"/>
                  <a:pt x="226270" y="386080"/>
                </a:cubicBezTo>
                <a:cubicBezTo>
                  <a:pt x="234904" y="377446"/>
                  <a:pt x="237956" y="364234"/>
                  <a:pt x="246590" y="355600"/>
                </a:cubicBezTo>
                <a:cubicBezTo>
                  <a:pt x="269978" y="332212"/>
                  <a:pt x="286620" y="332893"/>
                  <a:pt x="317710" y="325120"/>
                </a:cubicBezTo>
                <a:cubicBezTo>
                  <a:pt x="327870" y="314960"/>
                  <a:pt x="339569" y="306135"/>
                  <a:pt x="348190" y="294640"/>
                </a:cubicBezTo>
                <a:cubicBezTo>
                  <a:pt x="360038" y="278842"/>
                  <a:pt x="364706" y="257804"/>
                  <a:pt x="378670" y="243840"/>
                </a:cubicBezTo>
                <a:cubicBezTo>
                  <a:pt x="398100" y="224410"/>
                  <a:pt x="432729" y="210624"/>
                  <a:pt x="459950" y="203200"/>
                </a:cubicBezTo>
                <a:cubicBezTo>
                  <a:pt x="572962" y="172379"/>
                  <a:pt x="537855" y="183121"/>
                  <a:pt x="683470" y="172720"/>
                </a:cubicBezTo>
                <a:cubicBezTo>
                  <a:pt x="703790" y="165947"/>
                  <a:pt x="723792" y="158133"/>
                  <a:pt x="744430" y="152400"/>
                </a:cubicBezTo>
                <a:cubicBezTo>
                  <a:pt x="784792" y="141188"/>
                  <a:pt x="866350" y="121920"/>
                  <a:pt x="866350" y="121920"/>
                </a:cubicBezTo>
                <a:cubicBezTo>
                  <a:pt x="871424" y="118875"/>
                  <a:pt x="935468" y="81545"/>
                  <a:pt x="947630" y="71120"/>
                </a:cubicBezTo>
                <a:cubicBezTo>
                  <a:pt x="962176" y="58652"/>
                  <a:pt x="972681" y="41615"/>
                  <a:pt x="988270" y="30480"/>
                </a:cubicBezTo>
                <a:cubicBezTo>
                  <a:pt x="996985" y="24255"/>
                  <a:pt x="1008203" y="22181"/>
                  <a:pt x="1018750" y="20320"/>
                </a:cubicBezTo>
                <a:cubicBezTo>
                  <a:pt x="1065916" y="11997"/>
                  <a:pt x="1113577" y="6773"/>
                  <a:pt x="1160990" y="0"/>
                </a:cubicBezTo>
                <a:cubicBezTo>
                  <a:pt x="1337097" y="3387"/>
                  <a:pt x="1513414" y="902"/>
                  <a:pt x="1689310" y="10160"/>
                </a:cubicBezTo>
                <a:cubicBezTo>
                  <a:pt x="1707523" y="11119"/>
                  <a:pt x="1723033" y="24076"/>
                  <a:pt x="1740110" y="30480"/>
                </a:cubicBezTo>
                <a:cubicBezTo>
                  <a:pt x="1867187" y="78134"/>
                  <a:pt x="1644722" y="-10401"/>
                  <a:pt x="1811230" y="60960"/>
                </a:cubicBezTo>
                <a:cubicBezTo>
                  <a:pt x="1821074" y="65179"/>
                  <a:pt x="1832131" y="66331"/>
                  <a:pt x="1841710" y="71120"/>
                </a:cubicBezTo>
                <a:cubicBezTo>
                  <a:pt x="1958456" y="129493"/>
                  <a:pt x="1719492" y="34160"/>
                  <a:pt x="1943310" y="132080"/>
                </a:cubicBezTo>
                <a:cubicBezTo>
                  <a:pt x="1972745" y="144958"/>
                  <a:pt x="2004270" y="152400"/>
                  <a:pt x="2034750" y="162560"/>
                </a:cubicBezTo>
                <a:cubicBezTo>
                  <a:pt x="2086120" y="179683"/>
                  <a:pt x="2131961" y="197287"/>
                  <a:pt x="2187150" y="203200"/>
                </a:cubicBezTo>
                <a:cubicBezTo>
                  <a:pt x="2251219" y="210065"/>
                  <a:pt x="2315843" y="209973"/>
                  <a:pt x="2380190" y="213360"/>
                </a:cubicBezTo>
                <a:cubicBezTo>
                  <a:pt x="2410670" y="220133"/>
                  <a:pt x="2440910" y="228095"/>
                  <a:pt x="2471630" y="233680"/>
                </a:cubicBezTo>
                <a:cubicBezTo>
                  <a:pt x="2543220" y="246696"/>
                  <a:pt x="2712758" y="269772"/>
                  <a:pt x="2776430" y="274320"/>
                </a:cubicBezTo>
                <a:cubicBezTo>
                  <a:pt x="2860949" y="280357"/>
                  <a:pt x="2945763" y="281093"/>
                  <a:pt x="3030430" y="284480"/>
                </a:cubicBezTo>
                <a:cubicBezTo>
                  <a:pt x="3084414" y="320469"/>
                  <a:pt x="3038129" y="295635"/>
                  <a:pt x="3121870" y="314960"/>
                </a:cubicBezTo>
                <a:cubicBezTo>
                  <a:pt x="3145894" y="320504"/>
                  <a:pt x="3169283" y="328507"/>
                  <a:pt x="3192990" y="335280"/>
                </a:cubicBezTo>
                <a:cubicBezTo>
                  <a:pt x="3542810" y="568493"/>
                  <a:pt x="3182815" y="336529"/>
                  <a:pt x="4371550" y="365760"/>
                </a:cubicBezTo>
                <a:cubicBezTo>
                  <a:pt x="4402764" y="366528"/>
                  <a:pt x="4432080" y="381664"/>
                  <a:pt x="4462990" y="386080"/>
                </a:cubicBezTo>
                <a:cubicBezTo>
                  <a:pt x="4503361" y="391847"/>
                  <a:pt x="4544270" y="392853"/>
                  <a:pt x="4584910" y="396240"/>
                </a:cubicBezTo>
                <a:cubicBezTo>
                  <a:pt x="4618777" y="403013"/>
                  <a:pt x="4653500" y="406403"/>
                  <a:pt x="4686510" y="416560"/>
                </a:cubicBezTo>
                <a:cubicBezTo>
                  <a:pt x="4698181" y="420151"/>
                  <a:pt x="4705406" y="433019"/>
                  <a:pt x="4716990" y="436880"/>
                </a:cubicBezTo>
                <a:cubicBezTo>
                  <a:pt x="4736533" y="443394"/>
                  <a:pt x="4757630" y="443653"/>
                  <a:pt x="4777950" y="447040"/>
                </a:cubicBezTo>
                <a:cubicBezTo>
                  <a:pt x="4794883" y="453813"/>
                  <a:pt x="4811673" y="460956"/>
                  <a:pt x="4828750" y="467360"/>
                </a:cubicBezTo>
                <a:cubicBezTo>
                  <a:pt x="4838778" y="471120"/>
                  <a:pt x="4849651" y="472731"/>
                  <a:pt x="4859230" y="477520"/>
                </a:cubicBezTo>
                <a:cubicBezTo>
                  <a:pt x="4870152" y="482981"/>
                  <a:pt x="4878788" y="492379"/>
                  <a:pt x="4889710" y="497840"/>
                </a:cubicBezTo>
                <a:cubicBezTo>
                  <a:pt x="4899289" y="502629"/>
                  <a:pt x="4910346" y="503781"/>
                  <a:pt x="4920190" y="508000"/>
                </a:cubicBezTo>
                <a:cubicBezTo>
                  <a:pt x="5008073" y="545664"/>
                  <a:pt x="4919829" y="514653"/>
                  <a:pt x="4991310" y="538480"/>
                </a:cubicBezTo>
                <a:cubicBezTo>
                  <a:pt x="5013477" y="604982"/>
                  <a:pt x="4982689" y="539712"/>
                  <a:pt x="5031950" y="579120"/>
                </a:cubicBezTo>
                <a:cubicBezTo>
                  <a:pt x="5041485" y="586748"/>
                  <a:pt x="5043636" y="600966"/>
                  <a:pt x="5052270" y="609600"/>
                </a:cubicBezTo>
                <a:cubicBezTo>
                  <a:pt x="5060904" y="618234"/>
                  <a:pt x="5072590" y="623147"/>
                  <a:pt x="5082750" y="629920"/>
                </a:cubicBezTo>
                <a:cubicBezTo>
                  <a:pt x="5098925" y="694620"/>
                  <a:pt x="5103070" y="701923"/>
                  <a:pt x="5103070" y="792480"/>
                </a:cubicBezTo>
                <a:cubicBezTo>
                  <a:pt x="5103070" y="816427"/>
                  <a:pt x="5102636" y="841717"/>
                  <a:pt x="5092910" y="863600"/>
                </a:cubicBezTo>
                <a:cubicBezTo>
                  <a:pt x="5082457" y="887119"/>
                  <a:pt x="5025761" y="890547"/>
                  <a:pt x="5011630" y="894080"/>
                </a:cubicBezTo>
                <a:cubicBezTo>
                  <a:pt x="5001240" y="896677"/>
                  <a:pt x="4990729" y="899451"/>
                  <a:pt x="4981150" y="904240"/>
                </a:cubicBezTo>
                <a:cubicBezTo>
                  <a:pt x="4970228" y="909701"/>
                  <a:pt x="4962568" y="921814"/>
                  <a:pt x="4950670" y="924560"/>
                </a:cubicBezTo>
                <a:cubicBezTo>
                  <a:pt x="4917506" y="932213"/>
                  <a:pt x="4883073" y="933220"/>
                  <a:pt x="4849070" y="934720"/>
                </a:cubicBezTo>
                <a:lnTo>
                  <a:pt x="4259790" y="955040"/>
                </a:lnTo>
                <a:lnTo>
                  <a:pt x="3589230" y="934720"/>
                </a:lnTo>
                <a:cubicBezTo>
                  <a:pt x="3554172" y="933218"/>
                  <a:pt x="3544968" y="922145"/>
                  <a:pt x="3518110" y="904240"/>
                </a:cubicBezTo>
                <a:lnTo>
                  <a:pt x="2888190" y="914400"/>
                </a:lnTo>
                <a:cubicBezTo>
                  <a:pt x="2850797" y="915424"/>
                  <a:pt x="2813836" y="924869"/>
                  <a:pt x="2776430" y="924560"/>
                </a:cubicBezTo>
                <a:lnTo>
                  <a:pt x="1658830" y="904240"/>
                </a:lnTo>
                <a:cubicBezTo>
                  <a:pt x="1587710" y="900853"/>
                  <a:pt x="1516652" y="895698"/>
                  <a:pt x="1445470" y="894080"/>
                </a:cubicBezTo>
                <a:lnTo>
                  <a:pt x="317710" y="873760"/>
                </a:lnTo>
                <a:cubicBezTo>
                  <a:pt x="259768" y="871949"/>
                  <a:pt x="202335" y="861935"/>
                  <a:pt x="144990" y="853440"/>
                </a:cubicBezTo>
                <a:cubicBezTo>
                  <a:pt x="110826" y="848379"/>
                  <a:pt x="43390" y="833120"/>
                  <a:pt x="43390" y="833120"/>
                </a:cubicBezTo>
                <a:cubicBezTo>
                  <a:pt x="29843" y="826347"/>
                  <a:pt x="17896" y="812800"/>
                  <a:pt x="2750" y="812800"/>
                </a:cubicBezTo>
                <a:cubicBezTo>
                  <a:pt x="-9461" y="812800"/>
                  <a:pt x="22308" y="827659"/>
                  <a:pt x="33230" y="833120"/>
                </a:cubicBezTo>
                <a:cubicBezTo>
                  <a:pt x="36259" y="834635"/>
                  <a:pt x="58630" y="824653"/>
                  <a:pt x="63710" y="822960"/>
                </a:cubicBezTo>
                <a:close/>
              </a:path>
            </a:pathLst>
          </a:custGeom>
          <a:solidFill>
            <a:srgbClr val="FFFF00">
              <a:alpha val="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Anterior</a:t>
            </a:r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xmlns="" id="{3F0F19EC-0B5D-8BB4-C913-07638B466EF0}"/>
              </a:ext>
            </a:extLst>
          </p:cNvPr>
          <p:cNvSpPr/>
          <p:nvPr/>
        </p:nvSpPr>
        <p:spPr>
          <a:xfrm>
            <a:off x="650240" y="3654154"/>
            <a:ext cx="4979800" cy="670560"/>
          </a:xfrm>
          <a:custGeom>
            <a:avLst/>
            <a:gdLst>
              <a:gd name="connsiteX0" fmla="*/ 0 w 4979800"/>
              <a:gd name="connsiteY0" fmla="*/ 132080 h 670560"/>
              <a:gd name="connsiteX1" fmla="*/ 0 w 4979800"/>
              <a:gd name="connsiteY1" fmla="*/ 132080 h 670560"/>
              <a:gd name="connsiteX2" fmla="*/ 71120 w 4979800"/>
              <a:gd name="connsiteY2" fmla="*/ 203200 h 670560"/>
              <a:gd name="connsiteX3" fmla="*/ 111760 w 4979800"/>
              <a:gd name="connsiteY3" fmla="*/ 213360 h 670560"/>
              <a:gd name="connsiteX4" fmla="*/ 142240 w 4979800"/>
              <a:gd name="connsiteY4" fmla="*/ 233680 h 670560"/>
              <a:gd name="connsiteX5" fmla="*/ 182880 w 4979800"/>
              <a:gd name="connsiteY5" fmla="*/ 274320 h 670560"/>
              <a:gd name="connsiteX6" fmla="*/ 243840 w 4979800"/>
              <a:gd name="connsiteY6" fmla="*/ 304800 h 670560"/>
              <a:gd name="connsiteX7" fmla="*/ 304800 w 4979800"/>
              <a:gd name="connsiteY7" fmla="*/ 345440 h 670560"/>
              <a:gd name="connsiteX8" fmla="*/ 335280 w 4979800"/>
              <a:gd name="connsiteY8" fmla="*/ 365760 h 670560"/>
              <a:gd name="connsiteX9" fmla="*/ 416560 w 4979800"/>
              <a:gd name="connsiteY9" fmla="*/ 375920 h 670560"/>
              <a:gd name="connsiteX10" fmla="*/ 508000 w 4979800"/>
              <a:gd name="connsiteY10" fmla="*/ 406400 h 670560"/>
              <a:gd name="connsiteX11" fmla="*/ 538480 w 4979800"/>
              <a:gd name="connsiteY11" fmla="*/ 426720 h 670560"/>
              <a:gd name="connsiteX12" fmla="*/ 599440 w 4979800"/>
              <a:gd name="connsiteY12" fmla="*/ 436880 h 670560"/>
              <a:gd name="connsiteX13" fmla="*/ 650240 w 4979800"/>
              <a:gd name="connsiteY13" fmla="*/ 457200 h 670560"/>
              <a:gd name="connsiteX14" fmla="*/ 741680 w 4979800"/>
              <a:gd name="connsiteY14" fmla="*/ 487680 h 670560"/>
              <a:gd name="connsiteX15" fmla="*/ 782320 w 4979800"/>
              <a:gd name="connsiteY15" fmla="*/ 518160 h 670560"/>
              <a:gd name="connsiteX16" fmla="*/ 853440 w 4979800"/>
              <a:gd name="connsiteY16" fmla="*/ 538480 h 670560"/>
              <a:gd name="connsiteX17" fmla="*/ 1158240 w 4979800"/>
              <a:gd name="connsiteY17" fmla="*/ 568960 h 670560"/>
              <a:gd name="connsiteX18" fmla="*/ 1280160 w 4979800"/>
              <a:gd name="connsiteY18" fmla="*/ 589280 h 670560"/>
              <a:gd name="connsiteX19" fmla="*/ 1351280 w 4979800"/>
              <a:gd name="connsiteY19" fmla="*/ 599440 h 670560"/>
              <a:gd name="connsiteX20" fmla="*/ 1463040 w 4979800"/>
              <a:gd name="connsiteY20" fmla="*/ 629920 h 670560"/>
              <a:gd name="connsiteX21" fmla="*/ 2336800 w 4979800"/>
              <a:gd name="connsiteY21" fmla="*/ 660400 h 670560"/>
              <a:gd name="connsiteX22" fmla="*/ 2692400 w 4979800"/>
              <a:gd name="connsiteY22" fmla="*/ 670560 h 670560"/>
              <a:gd name="connsiteX23" fmla="*/ 3931920 w 4979800"/>
              <a:gd name="connsiteY23" fmla="*/ 660400 h 670560"/>
              <a:gd name="connsiteX24" fmla="*/ 4013200 w 4979800"/>
              <a:gd name="connsiteY24" fmla="*/ 619760 h 670560"/>
              <a:gd name="connsiteX25" fmla="*/ 4094480 w 4979800"/>
              <a:gd name="connsiteY25" fmla="*/ 589280 h 670560"/>
              <a:gd name="connsiteX26" fmla="*/ 4124960 w 4979800"/>
              <a:gd name="connsiteY26" fmla="*/ 568960 h 670560"/>
              <a:gd name="connsiteX27" fmla="*/ 4165600 w 4979800"/>
              <a:gd name="connsiteY27" fmla="*/ 558800 h 670560"/>
              <a:gd name="connsiteX28" fmla="*/ 4236720 w 4979800"/>
              <a:gd name="connsiteY28" fmla="*/ 518160 h 670560"/>
              <a:gd name="connsiteX29" fmla="*/ 4318000 w 4979800"/>
              <a:gd name="connsiteY29" fmla="*/ 508000 h 670560"/>
              <a:gd name="connsiteX30" fmla="*/ 4683760 w 4979800"/>
              <a:gd name="connsiteY30" fmla="*/ 477520 h 670560"/>
              <a:gd name="connsiteX31" fmla="*/ 4765040 w 4979800"/>
              <a:gd name="connsiteY31" fmla="*/ 457200 h 670560"/>
              <a:gd name="connsiteX32" fmla="*/ 4815840 w 4979800"/>
              <a:gd name="connsiteY32" fmla="*/ 396240 h 670560"/>
              <a:gd name="connsiteX33" fmla="*/ 4876800 w 4979800"/>
              <a:gd name="connsiteY33" fmla="*/ 375920 h 670560"/>
              <a:gd name="connsiteX34" fmla="*/ 4917440 w 4979800"/>
              <a:gd name="connsiteY34" fmla="*/ 325120 h 670560"/>
              <a:gd name="connsiteX35" fmla="*/ 4958080 w 4979800"/>
              <a:gd name="connsiteY35" fmla="*/ 284480 h 670560"/>
              <a:gd name="connsiteX36" fmla="*/ 4978400 w 4979800"/>
              <a:gd name="connsiteY36" fmla="*/ 233680 h 670560"/>
              <a:gd name="connsiteX37" fmla="*/ 4968240 w 4979800"/>
              <a:gd name="connsiteY37" fmla="*/ 30480 h 670560"/>
              <a:gd name="connsiteX38" fmla="*/ 4937760 w 4979800"/>
              <a:gd name="connsiteY38" fmla="*/ 20320 h 670560"/>
              <a:gd name="connsiteX39" fmla="*/ 4297680 w 4979800"/>
              <a:gd name="connsiteY39" fmla="*/ 0 h 670560"/>
              <a:gd name="connsiteX40" fmla="*/ 2672080 w 4979800"/>
              <a:gd name="connsiteY40" fmla="*/ 20320 h 670560"/>
              <a:gd name="connsiteX41" fmla="*/ 1412240 w 4979800"/>
              <a:gd name="connsiteY41" fmla="*/ 40640 h 670560"/>
              <a:gd name="connsiteX42" fmla="*/ 1249680 w 4979800"/>
              <a:gd name="connsiteY42" fmla="*/ 60960 h 670560"/>
              <a:gd name="connsiteX43" fmla="*/ 1107440 w 4979800"/>
              <a:gd name="connsiteY43" fmla="*/ 81280 h 670560"/>
              <a:gd name="connsiteX44" fmla="*/ 985520 w 4979800"/>
              <a:gd name="connsiteY44" fmla="*/ 91440 h 670560"/>
              <a:gd name="connsiteX45" fmla="*/ 863600 w 4979800"/>
              <a:gd name="connsiteY45" fmla="*/ 111760 h 670560"/>
              <a:gd name="connsiteX46" fmla="*/ 772160 w 4979800"/>
              <a:gd name="connsiteY46" fmla="*/ 121920 h 670560"/>
              <a:gd name="connsiteX47" fmla="*/ 680720 w 4979800"/>
              <a:gd name="connsiteY47" fmla="*/ 142240 h 670560"/>
              <a:gd name="connsiteX48" fmla="*/ 375920 w 4979800"/>
              <a:gd name="connsiteY48" fmla="*/ 172720 h 670560"/>
              <a:gd name="connsiteX49" fmla="*/ 50800 w 4979800"/>
              <a:gd name="connsiteY49" fmla="*/ 152400 h 670560"/>
              <a:gd name="connsiteX50" fmla="*/ 0 w 4979800"/>
              <a:gd name="connsiteY50" fmla="*/ 132080 h 670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4979800" h="670560">
                <a:moveTo>
                  <a:pt x="0" y="132080"/>
                </a:moveTo>
                <a:lnTo>
                  <a:pt x="0" y="132080"/>
                </a:lnTo>
                <a:cubicBezTo>
                  <a:pt x="23707" y="155787"/>
                  <a:pt x="44006" y="183481"/>
                  <a:pt x="71120" y="203200"/>
                </a:cubicBezTo>
                <a:cubicBezTo>
                  <a:pt x="82413" y="211413"/>
                  <a:pt x="98925" y="207859"/>
                  <a:pt x="111760" y="213360"/>
                </a:cubicBezTo>
                <a:cubicBezTo>
                  <a:pt x="122983" y="218170"/>
                  <a:pt x="132969" y="225733"/>
                  <a:pt x="142240" y="233680"/>
                </a:cubicBezTo>
                <a:cubicBezTo>
                  <a:pt x="156786" y="246148"/>
                  <a:pt x="167291" y="263185"/>
                  <a:pt x="182880" y="274320"/>
                </a:cubicBezTo>
                <a:cubicBezTo>
                  <a:pt x="311182" y="365964"/>
                  <a:pt x="106123" y="190036"/>
                  <a:pt x="243840" y="304800"/>
                </a:cubicBezTo>
                <a:cubicBezTo>
                  <a:pt x="330510" y="377025"/>
                  <a:pt x="224452" y="305266"/>
                  <a:pt x="304800" y="345440"/>
                </a:cubicBezTo>
                <a:cubicBezTo>
                  <a:pt x="315722" y="350901"/>
                  <a:pt x="323499" y="362547"/>
                  <a:pt x="335280" y="365760"/>
                </a:cubicBezTo>
                <a:cubicBezTo>
                  <a:pt x="361622" y="372944"/>
                  <a:pt x="389467" y="372533"/>
                  <a:pt x="416560" y="375920"/>
                </a:cubicBezTo>
                <a:cubicBezTo>
                  <a:pt x="447040" y="386080"/>
                  <a:pt x="481267" y="388578"/>
                  <a:pt x="508000" y="406400"/>
                </a:cubicBezTo>
                <a:cubicBezTo>
                  <a:pt x="518160" y="413173"/>
                  <a:pt x="526896" y="422859"/>
                  <a:pt x="538480" y="426720"/>
                </a:cubicBezTo>
                <a:cubicBezTo>
                  <a:pt x="558023" y="433234"/>
                  <a:pt x="579120" y="433493"/>
                  <a:pt x="599440" y="436880"/>
                </a:cubicBezTo>
                <a:cubicBezTo>
                  <a:pt x="616373" y="443653"/>
                  <a:pt x="633065" y="451066"/>
                  <a:pt x="650240" y="457200"/>
                </a:cubicBezTo>
                <a:cubicBezTo>
                  <a:pt x="680497" y="468006"/>
                  <a:pt x="741680" y="487680"/>
                  <a:pt x="741680" y="487680"/>
                </a:cubicBezTo>
                <a:cubicBezTo>
                  <a:pt x="755227" y="497840"/>
                  <a:pt x="766904" y="511153"/>
                  <a:pt x="782320" y="518160"/>
                </a:cubicBezTo>
                <a:cubicBezTo>
                  <a:pt x="804765" y="528362"/>
                  <a:pt x="829149" y="534256"/>
                  <a:pt x="853440" y="538480"/>
                </a:cubicBezTo>
                <a:cubicBezTo>
                  <a:pt x="963070" y="557546"/>
                  <a:pt x="1048660" y="561133"/>
                  <a:pt x="1158240" y="568960"/>
                </a:cubicBezTo>
                <a:lnTo>
                  <a:pt x="1280160" y="589280"/>
                </a:lnTo>
                <a:cubicBezTo>
                  <a:pt x="1303814" y="593015"/>
                  <a:pt x="1328048" y="593632"/>
                  <a:pt x="1351280" y="599440"/>
                </a:cubicBezTo>
                <a:cubicBezTo>
                  <a:pt x="1443568" y="622512"/>
                  <a:pt x="1358833" y="622295"/>
                  <a:pt x="1463040" y="629920"/>
                </a:cubicBezTo>
                <a:cubicBezTo>
                  <a:pt x="1853534" y="658493"/>
                  <a:pt x="1900118" y="650245"/>
                  <a:pt x="2336800" y="660400"/>
                </a:cubicBezTo>
                <a:lnTo>
                  <a:pt x="2692400" y="670560"/>
                </a:lnTo>
                <a:lnTo>
                  <a:pt x="3931920" y="660400"/>
                </a:lnTo>
                <a:cubicBezTo>
                  <a:pt x="3962189" y="659236"/>
                  <a:pt x="3983813" y="627107"/>
                  <a:pt x="4013200" y="619760"/>
                </a:cubicBezTo>
                <a:cubicBezTo>
                  <a:pt x="4057648" y="608648"/>
                  <a:pt x="4053157" y="612893"/>
                  <a:pt x="4094480" y="589280"/>
                </a:cubicBezTo>
                <a:cubicBezTo>
                  <a:pt x="4105082" y="583222"/>
                  <a:pt x="4113737" y="573770"/>
                  <a:pt x="4124960" y="568960"/>
                </a:cubicBezTo>
                <a:cubicBezTo>
                  <a:pt x="4137795" y="563459"/>
                  <a:pt x="4152053" y="562187"/>
                  <a:pt x="4165600" y="558800"/>
                </a:cubicBezTo>
                <a:cubicBezTo>
                  <a:pt x="4183740" y="546707"/>
                  <a:pt x="4216095" y="523316"/>
                  <a:pt x="4236720" y="518160"/>
                </a:cubicBezTo>
                <a:cubicBezTo>
                  <a:pt x="4263209" y="511538"/>
                  <a:pt x="4290808" y="510472"/>
                  <a:pt x="4318000" y="508000"/>
                </a:cubicBezTo>
                <a:lnTo>
                  <a:pt x="4683760" y="477520"/>
                </a:lnTo>
                <a:cubicBezTo>
                  <a:pt x="4710853" y="470747"/>
                  <a:pt x="4739616" y="468756"/>
                  <a:pt x="4765040" y="457200"/>
                </a:cubicBezTo>
                <a:cubicBezTo>
                  <a:pt x="4849872" y="418640"/>
                  <a:pt x="4748698" y="438204"/>
                  <a:pt x="4815840" y="396240"/>
                </a:cubicBezTo>
                <a:cubicBezTo>
                  <a:pt x="4834003" y="384888"/>
                  <a:pt x="4876800" y="375920"/>
                  <a:pt x="4876800" y="375920"/>
                </a:cubicBezTo>
                <a:cubicBezTo>
                  <a:pt x="4902337" y="299308"/>
                  <a:pt x="4864919" y="390772"/>
                  <a:pt x="4917440" y="325120"/>
                </a:cubicBezTo>
                <a:cubicBezTo>
                  <a:pt x="4956848" y="275859"/>
                  <a:pt x="4891578" y="306647"/>
                  <a:pt x="4958080" y="284480"/>
                </a:cubicBezTo>
                <a:cubicBezTo>
                  <a:pt x="4964853" y="267547"/>
                  <a:pt x="4977671" y="251903"/>
                  <a:pt x="4978400" y="233680"/>
                </a:cubicBezTo>
                <a:cubicBezTo>
                  <a:pt x="4981111" y="165916"/>
                  <a:pt x="4980930" y="97100"/>
                  <a:pt x="4968240" y="30480"/>
                </a:cubicBezTo>
                <a:cubicBezTo>
                  <a:pt x="4966236" y="19960"/>
                  <a:pt x="4948459" y="20806"/>
                  <a:pt x="4937760" y="20320"/>
                </a:cubicBezTo>
                <a:cubicBezTo>
                  <a:pt x="4724513" y="10627"/>
                  <a:pt x="4511040" y="6773"/>
                  <a:pt x="4297680" y="0"/>
                </a:cubicBezTo>
                <a:cubicBezTo>
                  <a:pt x="3677213" y="56406"/>
                  <a:pt x="4306354" y="2361"/>
                  <a:pt x="2672080" y="20320"/>
                </a:cubicBezTo>
                <a:lnTo>
                  <a:pt x="1412240" y="40640"/>
                </a:lnTo>
                <a:cubicBezTo>
                  <a:pt x="1320963" y="63459"/>
                  <a:pt x="1417857" y="41555"/>
                  <a:pt x="1249680" y="60960"/>
                </a:cubicBezTo>
                <a:cubicBezTo>
                  <a:pt x="1202101" y="66450"/>
                  <a:pt x="1155019" y="75790"/>
                  <a:pt x="1107440" y="81280"/>
                </a:cubicBezTo>
                <a:cubicBezTo>
                  <a:pt x="1066928" y="85954"/>
                  <a:pt x="1025986" y="86382"/>
                  <a:pt x="985520" y="91440"/>
                </a:cubicBezTo>
                <a:cubicBezTo>
                  <a:pt x="944638" y="96550"/>
                  <a:pt x="904386" y="105933"/>
                  <a:pt x="863600" y="111760"/>
                </a:cubicBezTo>
                <a:cubicBezTo>
                  <a:pt x="833241" y="116097"/>
                  <a:pt x="802410" y="116878"/>
                  <a:pt x="772160" y="121920"/>
                </a:cubicBezTo>
                <a:cubicBezTo>
                  <a:pt x="741361" y="127053"/>
                  <a:pt x="711690" y="138269"/>
                  <a:pt x="680720" y="142240"/>
                </a:cubicBezTo>
                <a:cubicBezTo>
                  <a:pt x="579442" y="155224"/>
                  <a:pt x="375920" y="172720"/>
                  <a:pt x="375920" y="172720"/>
                </a:cubicBezTo>
                <a:cubicBezTo>
                  <a:pt x="111875" y="149760"/>
                  <a:pt x="220427" y="152400"/>
                  <a:pt x="50800" y="152400"/>
                </a:cubicBezTo>
                <a:lnTo>
                  <a:pt x="0" y="132080"/>
                </a:lnTo>
                <a:close/>
              </a:path>
            </a:pathLst>
          </a:custGeom>
          <a:solidFill>
            <a:srgbClr val="00B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234D7716-A210-AC57-2FED-8A366C41A79C}"/>
              </a:ext>
            </a:extLst>
          </p:cNvPr>
          <p:cNvSpPr txBox="1"/>
          <p:nvPr/>
        </p:nvSpPr>
        <p:spPr>
          <a:xfrm>
            <a:off x="2414136" y="3625628"/>
            <a:ext cx="34645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Lateral</a:t>
            </a:r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xmlns="" id="{80B8935A-6324-52DB-8F6A-52F9123C2219}"/>
              </a:ext>
            </a:extLst>
          </p:cNvPr>
          <p:cNvSpPr/>
          <p:nvPr/>
        </p:nvSpPr>
        <p:spPr>
          <a:xfrm>
            <a:off x="6543040" y="3968018"/>
            <a:ext cx="4911553" cy="623911"/>
          </a:xfrm>
          <a:custGeom>
            <a:avLst/>
            <a:gdLst>
              <a:gd name="connsiteX0" fmla="*/ 142240 w 4911553"/>
              <a:gd name="connsiteY0" fmla="*/ 72216 h 623911"/>
              <a:gd name="connsiteX1" fmla="*/ 142240 w 4911553"/>
              <a:gd name="connsiteY1" fmla="*/ 72216 h 623911"/>
              <a:gd name="connsiteX2" fmla="*/ 548640 w 4911553"/>
              <a:gd name="connsiteY2" fmla="*/ 458296 h 623911"/>
              <a:gd name="connsiteX3" fmla="*/ 640080 w 4911553"/>
              <a:gd name="connsiteY3" fmla="*/ 488776 h 623911"/>
              <a:gd name="connsiteX4" fmla="*/ 670560 w 4911553"/>
              <a:gd name="connsiteY4" fmla="*/ 498936 h 623911"/>
              <a:gd name="connsiteX5" fmla="*/ 792480 w 4911553"/>
              <a:gd name="connsiteY5" fmla="*/ 529416 h 623911"/>
              <a:gd name="connsiteX6" fmla="*/ 995680 w 4911553"/>
              <a:gd name="connsiteY6" fmla="*/ 570056 h 623911"/>
              <a:gd name="connsiteX7" fmla="*/ 1148080 w 4911553"/>
              <a:gd name="connsiteY7" fmla="*/ 590376 h 623911"/>
              <a:gd name="connsiteX8" fmla="*/ 1656080 w 4911553"/>
              <a:gd name="connsiteY8" fmla="*/ 600536 h 623911"/>
              <a:gd name="connsiteX9" fmla="*/ 2052320 w 4911553"/>
              <a:gd name="connsiteY9" fmla="*/ 610696 h 623911"/>
              <a:gd name="connsiteX10" fmla="*/ 3149600 w 4911553"/>
              <a:gd name="connsiteY10" fmla="*/ 620856 h 623911"/>
              <a:gd name="connsiteX11" fmla="*/ 3749040 w 4911553"/>
              <a:gd name="connsiteY11" fmla="*/ 610696 h 623911"/>
              <a:gd name="connsiteX12" fmla="*/ 3881120 w 4911553"/>
              <a:gd name="connsiteY12" fmla="*/ 600536 h 623911"/>
              <a:gd name="connsiteX13" fmla="*/ 4114800 w 4911553"/>
              <a:gd name="connsiteY13" fmla="*/ 570056 h 623911"/>
              <a:gd name="connsiteX14" fmla="*/ 4165600 w 4911553"/>
              <a:gd name="connsiteY14" fmla="*/ 549736 h 623911"/>
              <a:gd name="connsiteX15" fmla="*/ 4226560 w 4911553"/>
              <a:gd name="connsiteY15" fmla="*/ 529416 h 623911"/>
              <a:gd name="connsiteX16" fmla="*/ 4267200 w 4911553"/>
              <a:gd name="connsiteY16" fmla="*/ 509096 h 623911"/>
              <a:gd name="connsiteX17" fmla="*/ 4297680 w 4911553"/>
              <a:gd name="connsiteY17" fmla="*/ 498936 h 623911"/>
              <a:gd name="connsiteX18" fmla="*/ 4328160 w 4911553"/>
              <a:gd name="connsiteY18" fmla="*/ 478616 h 623911"/>
              <a:gd name="connsiteX19" fmla="*/ 4358640 w 4911553"/>
              <a:gd name="connsiteY19" fmla="*/ 468456 h 623911"/>
              <a:gd name="connsiteX20" fmla="*/ 4389120 w 4911553"/>
              <a:gd name="connsiteY20" fmla="*/ 448136 h 623911"/>
              <a:gd name="connsiteX21" fmla="*/ 4531360 w 4911553"/>
              <a:gd name="connsiteY21" fmla="*/ 407496 h 623911"/>
              <a:gd name="connsiteX22" fmla="*/ 4561840 w 4911553"/>
              <a:gd name="connsiteY22" fmla="*/ 387176 h 623911"/>
              <a:gd name="connsiteX23" fmla="*/ 4622800 w 4911553"/>
              <a:gd name="connsiteY23" fmla="*/ 356696 h 623911"/>
              <a:gd name="connsiteX24" fmla="*/ 4653280 w 4911553"/>
              <a:gd name="connsiteY24" fmla="*/ 316056 h 623911"/>
              <a:gd name="connsiteX25" fmla="*/ 4744720 w 4911553"/>
              <a:gd name="connsiteY25" fmla="*/ 285576 h 623911"/>
              <a:gd name="connsiteX26" fmla="*/ 4785360 w 4911553"/>
              <a:gd name="connsiteY26" fmla="*/ 224616 h 623911"/>
              <a:gd name="connsiteX27" fmla="*/ 4815840 w 4911553"/>
              <a:gd name="connsiteY27" fmla="*/ 214456 h 623911"/>
              <a:gd name="connsiteX28" fmla="*/ 4876800 w 4911553"/>
              <a:gd name="connsiteY28" fmla="*/ 183976 h 623911"/>
              <a:gd name="connsiteX29" fmla="*/ 4886960 w 4911553"/>
              <a:gd name="connsiteY29" fmla="*/ 153496 h 623911"/>
              <a:gd name="connsiteX30" fmla="*/ 4805680 w 4911553"/>
              <a:gd name="connsiteY30" fmla="*/ 112856 h 623911"/>
              <a:gd name="connsiteX31" fmla="*/ 3078480 w 4911553"/>
              <a:gd name="connsiteY31" fmla="*/ 123016 h 623911"/>
              <a:gd name="connsiteX32" fmla="*/ 2926080 w 4911553"/>
              <a:gd name="connsiteY32" fmla="*/ 92536 h 623911"/>
              <a:gd name="connsiteX33" fmla="*/ 2600960 w 4911553"/>
              <a:gd name="connsiteY33" fmla="*/ 82376 h 623911"/>
              <a:gd name="connsiteX34" fmla="*/ 2245360 w 4911553"/>
              <a:gd name="connsiteY34" fmla="*/ 62056 h 623911"/>
              <a:gd name="connsiteX35" fmla="*/ 1198880 w 4911553"/>
              <a:gd name="connsiteY35" fmla="*/ 51896 h 623911"/>
              <a:gd name="connsiteX36" fmla="*/ 518160 w 4911553"/>
              <a:gd name="connsiteY36" fmla="*/ 21416 h 623911"/>
              <a:gd name="connsiteX37" fmla="*/ 0 w 4911553"/>
              <a:gd name="connsiteY37" fmla="*/ 1096 h 623911"/>
              <a:gd name="connsiteX38" fmla="*/ 0 w 4911553"/>
              <a:gd name="connsiteY38" fmla="*/ 1096 h 623911"/>
              <a:gd name="connsiteX39" fmla="*/ 0 w 4911553"/>
              <a:gd name="connsiteY39" fmla="*/ 11256 h 623911"/>
              <a:gd name="connsiteX40" fmla="*/ 142240 w 4911553"/>
              <a:gd name="connsiteY40" fmla="*/ 72216 h 623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911553" h="623911">
                <a:moveTo>
                  <a:pt x="142240" y="72216"/>
                </a:moveTo>
                <a:lnTo>
                  <a:pt x="142240" y="72216"/>
                </a:lnTo>
                <a:cubicBezTo>
                  <a:pt x="277707" y="200909"/>
                  <a:pt x="405337" y="338390"/>
                  <a:pt x="548640" y="458296"/>
                </a:cubicBezTo>
                <a:cubicBezTo>
                  <a:pt x="573281" y="478914"/>
                  <a:pt x="609600" y="478616"/>
                  <a:pt x="640080" y="488776"/>
                </a:cubicBezTo>
                <a:cubicBezTo>
                  <a:pt x="650240" y="492163"/>
                  <a:pt x="660105" y="496613"/>
                  <a:pt x="670560" y="498936"/>
                </a:cubicBezTo>
                <a:cubicBezTo>
                  <a:pt x="772455" y="521579"/>
                  <a:pt x="732379" y="509382"/>
                  <a:pt x="792480" y="529416"/>
                </a:cubicBezTo>
                <a:cubicBezTo>
                  <a:pt x="823430" y="622267"/>
                  <a:pt x="789454" y="551860"/>
                  <a:pt x="995680" y="570056"/>
                </a:cubicBezTo>
                <a:cubicBezTo>
                  <a:pt x="1046731" y="574561"/>
                  <a:pt x="1096885" y="588013"/>
                  <a:pt x="1148080" y="590376"/>
                </a:cubicBezTo>
                <a:cubicBezTo>
                  <a:pt x="1317267" y="598185"/>
                  <a:pt x="1486747" y="597149"/>
                  <a:pt x="1656080" y="600536"/>
                </a:cubicBezTo>
                <a:cubicBezTo>
                  <a:pt x="1862236" y="646348"/>
                  <a:pt x="1665913" y="610696"/>
                  <a:pt x="2052320" y="610696"/>
                </a:cubicBezTo>
                <a:lnTo>
                  <a:pt x="3149600" y="620856"/>
                </a:lnTo>
                <a:lnTo>
                  <a:pt x="3749040" y="610696"/>
                </a:lnTo>
                <a:cubicBezTo>
                  <a:pt x="3793180" y="609470"/>
                  <a:pt x="3837182" y="604930"/>
                  <a:pt x="3881120" y="600536"/>
                </a:cubicBezTo>
                <a:cubicBezTo>
                  <a:pt x="4023164" y="586332"/>
                  <a:pt x="4014830" y="586718"/>
                  <a:pt x="4114800" y="570056"/>
                </a:cubicBezTo>
                <a:cubicBezTo>
                  <a:pt x="4131733" y="563283"/>
                  <a:pt x="4148460" y="555969"/>
                  <a:pt x="4165600" y="549736"/>
                </a:cubicBezTo>
                <a:cubicBezTo>
                  <a:pt x="4185730" y="542416"/>
                  <a:pt x="4207402" y="538995"/>
                  <a:pt x="4226560" y="529416"/>
                </a:cubicBezTo>
                <a:cubicBezTo>
                  <a:pt x="4240107" y="522643"/>
                  <a:pt x="4253279" y="515062"/>
                  <a:pt x="4267200" y="509096"/>
                </a:cubicBezTo>
                <a:cubicBezTo>
                  <a:pt x="4277044" y="504877"/>
                  <a:pt x="4288101" y="503725"/>
                  <a:pt x="4297680" y="498936"/>
                </a:cubicBezTo>
                <a:cubicBezTo>
                  <a:pt x="4308602" y="493475"/>
                  <a:pt x="4317238" y="484077"/>
                  <a:pt x="4328160" y="478616"/>
                </a:cubicBezTo>
                <a:cubicBezTo>
                  <a:pt x="4337739" y="473827"/>
                  <a:pt x="4349061" y="473245"/>
                  <a:pt x="4358640" y="468456"/>
                </a:cubicBezTo>
                <a:cubicBezTo>
                  <a:pt x="4369562" y="462995"/>
                  <a:pt x="4377687" y="452423"/>
                  <a:pt x="4389120" y="448136"/>
                </a:cubicBezTo>
                <a:cubicBezTo>
                  <a:pt x="4454576" y="423590"/>
                  <a:pt x="4454885" y="458479"/>
                  <a:pt x="4531360" y="407496"/>
                </a:cubicBezTo>
                <a:cubicBezTo>
                  <a:pt x="4541520" y="400723"/>
                  <a:pt x="4550918" y="392637"/>
                  <a:pt x="4561840" y="387176"/>
                </a:cubicBezTo>
                <a:cubicBezTo>
                  <a:pt x="4594894" y="370649"/>
                  <a:pt x="4593683" y="385813"/>
                  <a:pt x="4622800" y="356696"/>
                </a:cubicBezTo>
                <a:cubicBezTo>
                  <a:pt x="4634774" y="344722"/>
                  <a:pt x="4638653" y="324588"/>
                  <a:pt x="4653280" y="316056"/>
                </a:cubicBezTo>
                <a:cubicBezTo>
                  <a:pt x="4681032" y="299867"/>
                  <a:pt x="4744720" y="285576"/>
                  <a:pt x="4744720" y="285576"/>
                </a:cubicBezTo>
                <a:cubicBezTo>
                  <a:pt x="4758267" y="265256"/>
                  <a:pt x="4762192" y="232339"/>
                  <a:pt x="4785360" y="224616"/>
                </a:cubicBezTo>
                <a:cubicBezTo>
                  <a:pt x="4795520" y="221229"/>
                  <a:pt x="4806261" y="219245"/>
                  <a:pt x="4815840" y="214456"/>
                </a:cubicBezTo>
                <a:cubicBezTo>
                  <a:pt x="4894622" y="175065"/>
                  <a:pt x="4800188" y="209513"/>
                  <a:pt x="4876800" y="183976"/>
                </a:cubicBezTo>
                <a:cubicBezTo>
                  <a:pt x="4880187" y="173816"/>
                  <a:pt x="4882171" y="163075"/>
                  <a:pt x="4886960" y="153496"/>
                </a:cubicBezTo>
                <a:cubicBezTo>
                  <a:pt x="4916826" y="93763"/>
                  <a:pt x="4945445" y="126833"/>
                  <a:pt x="4805680" y="112856"/>
                </a:cubicBezTo>
                <a:cubicBezTo>
                  <a:pt x="4582669" y="116573"/>
                  <a:pt x="3507187" y="149398"/>
                  <a:pt x="3078480" y="123016"/>
                </a:cubicBezTo>
                <a:cubicBezTo>
                  <a:pt x="3026772" y="119834"/>
                  <a:pt x="2977861" y="94154"/>
                  <a:pt x="2926080" y="92536"/>
                </a:cubicBezTo>
                <a:lnTo>
                  <a:pt x="2600960" y="82376"/>
                </a:lnTo>
                <a:cubicBezTo>
                  <a:pt x="2482352" y="77065"/>
                  <a:pt x="2364059" y="64636"/>
                  <a:pt x="2245360" y="62056"/>
                </a:cubicBezTo>
                <a:cubicBezTo>
                  <a:pt x="1896599" y="54474"/>
                  <a:pt x="1547707" y="55283"/>
                  <a:pt x="1198880" y="51896"/>
                </a:cubicBezTo>
                <a:cubicBezTo>
                  <a:pt x="926346" y="-25971"/>
                  <a:pt x="1201913" y="46130"/>
                  <a:pt x="518160" y="21416"/>
                </a:cubicBezTo>
                <a:cubicBezTo>
                  <a:pt x="-271303" y="-7119"/>
                  <a:pt x="922154" y="1096"/>
                  <a:pt x="0" y="1096"/>
                </a:cubicBezTo>
                <a:lnTo>
                  <a:pt x="0" y="1096"/>
                </a:lnTo>
                <a:lnTo>
                  <a:pt x="0" y="11256"/>
                </a:lnTo>
                <a:lnTo>
                  <a:pt x="142240" y="72216"/>
                </a:lnTo>
                <a:close/>
              </a:path>
            </a:pathLst>
          </a:custGeom>
          <a:solidFill>
            <a:srgbClr val="00B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21D5983D-38A7-FBE9-A1B0-A3C17B4897DB}"/>
              </a:ext>
            </a:extLst>
          </p:cNvPr>
          <p:cNvSpPr txBox="1"/>
          <p:nvPr/>
        </p:nvSpPr>
        <p:spPr>
          <a:xfrm>
            <a:off x="8287336" y="3978179"/>
            <a:ext cx="34645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Lateral</a:t>
            </a:r>
          </a:p>
        </p:txBody>
      </p:sp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72591880-78AF-E735-8EA9-2B7DF555DD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53800" y="5943600"/>
            <a:ext cx="609600" cy="6096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33E818A4-4F4B-B0D1-5FB9-1D42D45E3669}"/>
              </a:ext>
            </a:extLst>
          </p:cNvPr>
          <p:cNvSpPr txBox="1"/>
          <p:nvPr/>
        </p:nvSpPr>
        <p:spPr>
          <a:xfrm>
            <a:off x="267522" y="5939135"/>
            <a:ext cx="576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5AA6F415-A4AC-D3EA-E657-AA39C71EA37E}"/>
              </a:ext>
            </a:extLst>
          </p:cNvPr>
          <p:cNvSpPr txBox="1"/>
          <p:nvPr/>
        </p:nvSpPr>
        <p:spPr>
          <a:xfrm>
            <a:off x="6116320" y="5939134"/>
            <a:ext cx="57923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sp>
        <p:nvSpPr>
          <p:cNvPr id="33" name="Title 2">
            <a:extLst>
              <a:ext uri="{FF2B5EF4-FFF2-40B4-BE49-F238E27FC236}">
                <a16:creationId xmlns:a16="http://schemas.microsoft.com/office/drawing/2014/main" xmlns="" id="{934BB989-D695-BD7E-7DD2-E4C3FF42CDA9}"/>
              </a:ext>
            </a:extLst>
          </p:cNvPr>
          <p:cNvSpPr txBox="1">
            <a:spLocks/>
          </p:cNvSpPr>
          <p:nvPr/>
        </p:nvSpPr>
        <p:spPr bwMode="black">
          <a:xfrm>
            <a:off x="406400" y="236583"/>
            <a:ext cx="8331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r>
              <a:rPr lang="en-US" kern="0" dirty="0"/>
              <a:t>Lateral Skin Incision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D6A2169F-EB9F-17E5-FD34-63B4B887C7A1}"/>
              </a:ext>
            </a:extLst>
          </p:cNvPr>
          <p:cNvSpPr txBox="1"/>
          <p:nvPr/>
        </p:nvSpPr>
        <p:spPr>
          <a:xfrm>
            <a:off x="3020882" y="1272522"/>
            <a:ext cx="60960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Septum helps ID Compartments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xmlns="" id="{C2E726AF-C2E9-9FF5-816D-3FEE5B10BE8B}"/>
              </a:ext>
            </a:extLst>
          </p:cNvPr>
          <p:cNvSpPr txBox="1"/>
          <p:nvPr/>
        </p:nvSpPr>
        <p:spPr>
          <a:xfrm>
            <a:off x="5210664" y="5899790"/>
            <a:ext cx="17219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3170146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2000">
        <p:fade/>
      </p:transition>
    </mc:Choice>
    <mc:Fallback xmlns="">
      <p:transition spd="med" advClick="0" advTm="1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2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66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66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68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grpId="0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  <p:bldLst>
      <p:bldP spid="19" grpId="0" animBg="1"/>
      <p:bldP spid="21" grpId="0" animBg="1"/>
      <p:bldP spid="23" grpId="0" animBg="1"/>
      <p:bldP spid="24" grpId="0"/>
      <p:bldP spid="25" grpId="0" animBg="1"/>
      <p:bldP spid="2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D31A25D4-0CCA-0B1B-8739-26DDE73B8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Lateral Skin Incision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9928DFB-ADA5-6EDB-B0F2-D8AA2B0BF87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2133600"/>
            <a:ext cx="5428528" cy="355915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5321D15B-BB0D-13FC-465D-8E710130E92A}"/>
              </a:ext>
            </a:extLst>
          </p:cNvPr>
          <p:cNvSpPr/>
          <p:nvPr/>
        </p:nvSpPr>
        <p:spPr>
          <a:xfrm>
            <a:off x="1368145" y="1371600"/>
            <a:ext cx="968085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Lateral Leg Fascia opened with “H” shaped incision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1F45D6AC-7F67-C5BB-B7E7-17438C96FDD5}"/>
              </a:ext>
            </a:extLst>
          </p:cNvPr>
          <p:cNvCxnSpPr/>
          <p:nvPr/>
        </p:nvCxnSpPr>
        <p:spPr>
          <a:xfrm>
            <a:off x="3418307" y="3408544"/>
            <a:ext cx="2096" cy="569901"/>
          </a:xfrm>
          <a:prstGeom prst="line">
            <a:avLst/>
          </a:prstGeom>
          <a:ln w="889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A05FBA62-F350-ADA7-4D0A-DCD1EE70BFC0}"/>
              </a:ext>
            </a:extLst>
          </p:cNvPr>
          <p:cNvCxnSpPr/>
          <p:nvPr/>
        </p:nvCxnSpPr>
        <p:spPr>
          <a:xfrm flipV="1">
            <a:off x="1178559" y="3408545"/>
            <a:ext cx="4118708" cy="41368"/>
          </a:xfrm>
          <a:prstGeom prst="line">
            <a:avLst/>
          </a:prstGeom>
          <a:ln w="889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B3DA98FB-73CB-864F-AF7B-466AE8234B1A}"/>
              </a:ext>
            </a:extLst>
          </p:cNvPr>
          <p:cNvCxnSpPr/>
          <p:nvPr/>
        </p:nvCxnSpPr>
        <p:spPr>
          <a:xfrm flipV="1">
            <a:off x="1005839" y="3978445"/>
            <a:ext cx="4700564" cy="1"/>
          </a:xfrm>
          <a:prstGeom prst="line">
            <a:avLst/>
          </a:prstGeom>
          <a:ln w="889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08596444-CB10-4D56-A8E7-370900C3456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0041" y="2164704"/>
            <a:ext cx="5373054" cy="3535701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795BCD27-85BC-F006-798F-9E7C734401E8}"/>
              </a:ext>
            </a:extLst>
          </p:cNvPr>
          <p:cNvCxnSpPr/>
          <p:nvPr/>
        </p:nvCxnSpPr>
        <p:spPr>
          <a:xfrm>
            <a:off x="8178799" y="3693494"/>
            <a:ext cx="16804" cy="629681"/>
          </a:xfrm>
          <a:prstGeom prst="line">
            <a:avLst/>
          </a:prstGeom>
          <a:ln w="889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9396BC83-DD46-43D4-FF94-472B17A7BEA8}"/>
              </a:ext>
            </a:extLst>
          </p:cNvPr>
          <p:cNvCxnSpPr/>
          <p:nvPr/>
        </p:nvCxnSpPr>
        <p:spPr>
          <a:xfrm flipV="1">
            <a:off x="6675119" y="3693494"/>
            <a:ext cx="3992880" cy="76510"/>
          </a:xfrm>
          <a:prstGeom prst="line">
            <a:avLst/>
          </a:prstGeom>
          <a:ln w="889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93F01F61-6A43-F29F-F367-3A5E28D26068}"/>
              </a:ext>
            </a:extLst>
          </p:cNvPr>
          <p:cNvCxnSpPr/>
          <p:nvPr/>
        </p:nvCxnSpPr>
        <p:spPr>
          <a:xfrm flipV="1">
            <a:off x="6658267" y="4287387"/>
            <a:ext cx="3992880" cy="76510"/>
          </a:xfrm>
          <a:prstGeom prst="line">
            <a:avLst/>
          </a:prstGeom>
          <a:ln w="889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E5F78673-467C-B388-0D2F-1CE6C96BA0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09800" y="5943545"/>
            <a:ext cx="609600" cy="6096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6AE94F6F-8EEF-6B09-0E6C-B9B102C6216C}"/>
              </a:ext>
            </a:extLst>
          </p:cNvPr>
          <p:cNvSpPr txBox="1"/>
          <p:nvPr/>
        </p:nvSpPr>
        <p:spPr>
          <a:xfrm>
            <a:off x="609600" y="5862935"/>
            <a:ext cx="5448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DCE25D95-FC5B-DFCC-7566-6E88F1507889}"/>
              </a:ext>
            </a:extLst>
          </p:cNvPr>
          <p:cNvSpPr txBox="1"/>
          <p:nvPr/>
        </p:nvSpPr>
        <p:spPr>
          <a:xfrm>
            <a:off x="6180040" y="5862934"/>
            <a:ext cx="53730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11DDAD24-DD5E-1D39-BD95-16E86706561C}"/>
              </a:ext>
            </a:extLst>
          </p:cNvPr>
          <p:cNvSpPr txBox="1"/>
          <p:nvPr/>
        </p:nvSpPr>
        <p:spPr>
          <a:xfrm>
            <a:off x="5210664" y="5899790"/>
            <a:ext cx="17219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4250644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7000">
        <p:fade/>
      </p:transition>
    </mc:Choice>
    <mc:Fallback xmlns="">
      <p:transition spd="med" advClick="0" advTm="1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0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9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9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9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93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99B78645-A414-9111-289E-CBD1C338C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Lateral Skin Incision</a:t>
            </a:r>
          </a:p>
        </p:txBody>
      </p:sp>
      <p:pic>
        <p:nvPicPr>
          <p:cNvPr id="5" name="Lateral fasciotomy model H shape and beyond">
            <a:hlinkClick r:id="" action="ppaction://media"/>
            <a:extLst>
              <a:ext uri="{FF2B5EF4-FFF2-40B4-BE49-F238E27FC236}">
                <a16:creationId xmlns:a16="http://schemas.microsoft.com/office/drawing/2014/main" xmlns="" id="{8C92D0D1-A65B-2E34-21F8-77250E3BB4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28600" y="1524000"/>
            <a:ext cx="5824499" cy="4368374"/>
          </a:xfrm>
          <a:prstGeom prst="rect">
            <a:avLst/>
          </a:prstGeom>
        </p:spPr>
      </p:pic>
      <p:pic>
        <p:nvPicPr>
          <p:cNvPr id="6" name="Lateral fasciotomy living H shape and beyond">
            <a:hlinkClick r:id="" action="ppaction://media"/>
            <a:extLst>
              <a:ext uri="{FF2B5EF4-FFF2-40B4-BE49-F238E27FC236}">
                <a16:creationId xmlns:a16="http://schemas.microsoft.com/office/drawing/2014/main" xmlns="" id="{37671B13-AF02-F78E-DF2E-B7332F3EFD07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200206" y="1524000"/>
            <a:ext cx="5824498" cy="4368374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2C7EDD86-F48C-4089-FF7D-E281A4409A2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53800" y="6001086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7DF00AE8-B1B8-73DF-49C2-72E7748ED7B4}"/>
              </a:ext>
            </a:extLst>
          </p:cNvPr>
          <p:cNvSpPr txBox="1"/>
          <p:nvPr/>
        </p:nvSpPr>
        <p:spPr>
          <a:xfrm>
            <a:off x="228600" y="5939135"/>
            <a:ext cx="5829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CD7BAB2D-5A29-4880-3CC7-D9947A697D3A}"/>
              </a:ext>
            </a:extLst>
          </p:cNvPr>
          <p:cNvSpPr txBox="1"/>
          <p:nvPr/>
        </p:nvSpPr>
        <p:spPr>
          <a:xfrm>
            <a:off x="6180040" y="5939134"/>
            <a:ext cx="5844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</p:spTree>
    <p:extLst>
      <p:ext uri="{BB962C8B-B14F-4D97-AF65-F5344CB8AC3E}">
        <p14:creationId xmlns:p14="http://schemas.microsoft.com/office/powerpoint/2010/main" val="2557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000">
        <p:fade/>
      </p:transition>
    </mc:Choice>
    <mc:Fallback xmlns="">
      <p:transition spd="med" advClick="0" advTm="2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3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5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0A039BE8-63AE-7C23-AE54-2CD61209EE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MEDIAL SKIN INCISION</a:t>
            </a:r>
          </a:p>
        </p:txBody>
      </p:sp>
    </p:spTree>
    <p:extLst>
      <p:ext uri="{BB962C8B-B14F-4D97-AF65-F5344CB8AC3E}">
        <p14:creationId xmlns:p14="http://schemas.microsoft.com/office/powerpoint/2010/main" val="181755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4000">
        <p:fade/>
      </p:transition>
    </mc:Choice>
    <mc:Fallback xmlns="">
      <p:transition spd="med" advClick="0" advTm="4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AAEEEDC3-35BE-98EC-8155-CA45327F8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Medial Skin Incision</a:t>
            </a:r>
          </a:p>
        </p:txBody>
      </p:sp>
      <p:pic>
        <p:nvPicPr>
          <p:cNvPr id="5" name="Medial incision model saphenous">
            <a:hlinkClick r:id="" action="ppaction://media"/>
            <a:extLst>
              <a:ext uri="{FF2B5EF4-FFF2-40B4-BE49-F238E27FC236}">
                <a16:creationId xmlns:a16="http://schemas.microsoft.com/office/drawing/2014/main" xmlns="" id="{2E1F1ADE-CC30-AB03-E601-D61E3B0B06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04800" y="1447800"/>
            <a:ext cx="5705062" cy="4278797"/>
          </a:xfrm>
          <a:prstGeom prst="rect">
            <a:avLst/>
          </a:prstGeom>
        </p:spPr>
      </p:pic>
      <p:pic>
        <p:nvPicPr>
          <p:cNvPr id="6" name="Medial incsion skin to fascia 15 sec">
            <a:hlinkClick r:id="" action="ppaction://media"/>
            <a:extLst>
              <a:ext uri="{FF2B5EF4-FFF2-40B4-BE49-F238E27FC236}">
                <a16:creationId xmlns:a16="http://schemas.microsoft.com/office/drawing/2014/main" xmlns="" id="{364841BF-F7BE-0D26-F35D-1AAC01B84E4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208315" y="1447799"/>
            <a:ext cx="5705063" cy="4278797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F882A9A0-E68C-A874-9DD8-4B66F406ECB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0463" y="5943600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5135AB08-A3B7-C98A-7CCD-EED9F81B8588}"/>
              </a:ext>
            </a:extLst>
          </p:cNvPr>
          <p:cNvSpPr txBox="1"/>
          <p:nvPr/>
        </p:nvSpPr>
        <p:spPr>
          <a:xfrm>
            <a:off x="409263" y="5899790"/>
            <a:ext cx="5448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77708A8-83CB-6019-A6DE-9EBC0559EAC9}"/>
              </a:ext>
            </a:extLst>
          </p:cNvPr>
          <p:cNvSpPr txBox="1"/>
          <p:nvPr/>
        </p:nvSpPr>
        <p:spPr>
          <a:xfrm>
            <a:off x="6117095" y="5862934"/>
            <a:ext cx="57900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5612652C-B075-F084-79E7-4E2284DED6BC}"/>
              </a:ext>
            </a:extLst>
          </p:cNvPr>
          <p:cNvSpPr txBox="1"/>
          <p:nvPr/>
        </p:nvSpPr>
        <p:spPr>
          <a:xfrm>
            <a:off x="5256122" y="5899790"/>
            <a:ext cx="17219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396294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6000">
        <p:fade/>
      </p:transition>
    </mc:Choice>
    <mc:Fallback xmlns="">
      <p:transition spd="med" advClick="0" advTm="1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48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69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76B0A09C-3252-DBB7-F419-7D1A6307A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Medial Skin Incision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ACF08EC-C828-05D1-FB73-E89E2B842E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96912"/>
            <a:ext cx="9144000" cy="55392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C3FC699C-8AE6-F288-E76C-3DE82A010CE0}"/>
              </a:ext>
            </a:extLst>
          </p:cNvPr>
          <p:cNvSpPr txBox="1"/>
          <p:nvPr/>
        </p:nvSpPr>
        <p:spPr>
          <a:xfrm>
            <a:off x="2665844" y="4479121"/>
            <a:ext cx="71821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Identify and Preserve Saphenous Vein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9812773B-EA9D-E041-EB2B-342541DA90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5953" y="5985934"/>
            <a:ext cx="609600" cy="609600"/>
          </a:xfrm>
          <a:prstGeom prst="rect">
            <a:avLst/>
          </a:prstGeom>
        </p:spPr>
      </p:pic>
      <p:sp>
        <p:nvSpPr>
          <p:cNvPr id="7" name="Up Arrow 6">
            <a:extLst>
              <a:ext uri="{FF2B5EF4-FFF2-40B4-BE49-F238E27FC236}">
                <a16:creationId xmlns:a16="http://schemas.microsoft.com/office/drawing/2014/main" xmlns="" id="{1FB31109-0893-A424-0765-B4F03C145164}"/>
              </a:ext>
            </a:extLst>
          </p:cNvPr>
          <p:cNvSpPr/>
          <p:nvPr/>
        </p:nvSpPr>
        <p:spPr>
          <a:xfrm>
            <a:off x="4557120" y="3619479"/>
            <a:ext cx="273263" cy="431468"/>
          </a:xfrm>
          <a:prstGeom prst="up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Up Arrow 7">
            <a:extLst>
              <a:ext uri="{FF2B5EF4-FFF2-40B4-BE49-F238E27FC236}">
                <a16:creationId xmlns:a16="http://schemas.microsoft.com/office/drawing/2014/main" xmlns="" id="{E180E1FD-1877-0AA1-16DB-9288A853FDB5}"/>
              </a:ext>
            </a:extLst>
          </p:cNvPr>
          <p:cNvSpPr/>
          <p:nvPr/>
        </p:nvSpPr>
        <p:spPr>
          <a:xfrm>
            <a:off x="7709965" y="3322601"/>
            <a:ext cx="273263" cy="431468"/>
          </a:xfrm>
          <a:prstGeom prst="up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Up Arrow 8">
            <a:extLst>
              <a:ext uri="{FF2B5EF4-FFF2-40B4-BE49-F238E27FC236}">
                <a16:creationId xmlns:a16="http://schemas.microsoft.com/office/drawing/2014/main" xmlns="" id="{88D38263-4CA1-4E3A-5A46-2679615BA73B}"/>
              </a:ext>
            </a:extLst>
          </p:cNvPr>
          <p:cNvSpPr/>
          <p:nvPr/>
        </p:nvSpPr>
        <p:spPr>
          <a:xfrm>
            <a:off x="6892012" y="3106867"/>
            <a:ext cx="273263" cy="431468"/>
          </a:xfrm>
          <a:prstGeom prst="up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Up Arrow 9">
            <a:extLst>
              <a:ext uri="{FF2B5EF4-FFF2-40B4-BE49-F238E27FC236}">
                <a16:creationId xmlns:a16="http://schemas.microsoft.com/office/drawing/2014/main" xmlns="" id="{6D533C71-7E9C-3F02-BDED-DB13BC048EFA}"/>
              </a:ext>
            </a:extLst>
          </p:cNvPr>
          <p:cNvSpPr/>
          <p:nvPr/>
        </p:nvSpPr>
        <p:spPr>
          <a:xfrm>
            <a:off x="6067350" y="3213266"/>
            <a:ext cx="273263" cy="431468"/>
          </a:xfrm>
          <a:prstGeom prst="up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Up Arrow 10">
            <a:extLst>
              <a:ext uri="{FF2B5EF4-FFF2-40B4-BE49-F238E27FC236}">
                <a16:creationId xmlns:a16="http://schemas.microsoft.com/office/drawing/2014/main" xmlns="" id="{718558F4-0D83-1FF4-A92D-CD416BEF225D}"/>
              </a:ext>
            </a:extLst>
          </p:cNvPr>
          <p:cNvSpPr/>
          <p:nvPr/>
        </p:nvSpPr>
        <p:spPr>
          <a:xfrm>
            <a:off x="5386028" y="3368485"/>
            <a:ext cx="273263" cy="431468"/>
          </a:xfrm>
          <a:prstGeom prst="up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Up Arrow 11">
            <a:extLst>
              <a:ext uri="{FF2B5EF4-FFF2-40B4-BE49-F238E27FC236}">
                <a16:creationId xmlns:a16="http://schemas.microsoft.com/office/drawing/2014/main" xmlns="" id="{19A75656-EEEC-212F-65DA-EF223FFBEF1F}"/>
              </a:ext>
            </a:extLst>
          </p:cNvPr>
          <p:cNvSpPr/>
          <p:nvPr/>
        </p:nvSpPr>
        <p:spPr>
          <a:xfrm>
            <a:off x="3599181" y="3469393"/>
            <a:ext cx="273263" cy="431468"/>
          </a:xfrm>
          <a:prstGeom prst="up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3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4000">
        <p:fade/>
      </p:transition>
    </mc:Choice>
    <mc:Fallback xmlns="">
      <p:transition spd="med" advClick="0" advTm="1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88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89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9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9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5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D4C08D7-5752-5656-1326-19602F86C2F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90"/>
          <a:stretch/>
        </p:blipFill>
        <p:spPr>
          <a:xfrm>
            <a:off x="533400" y="1196902"/>
            <a:ext cx="11125200" cy="543249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xmlns="" id="{86DBAF24-DA41-BAE0-1BFF-26CCD3CA8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Medial Skin Incision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CC15E230-78DD-C310-4E78-48738FE055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19800"/>
            <a:ext cx="609600" cy="60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15B8129-B4B0-79A5-7BFA-A6AD7490A357}"/>
              </a:ext>
            </a:extLst>
          </p:cNvPr>
          <p:cNvSpPr txBox="1"/>
          <p:nvPr/>
        </p:nvSpPr>
        <p:spPr>
          <a:xfrm>
            <a:off x="314740" y="1164197"/>
            <a:ext cx="1142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Opening Superficial Post Compartment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xmlns="" id="{125DBE74-0B12-7B21-F640-C65C04C67E85}"/>
              </a:ext>
            </a:extLst>
          </p:cNvPr>
          <p:cNvSpPr/>
          <p:nvPr/>
        </p:nvSpPr>
        <p:spPr>
          <a:xfrm>
            <a:off x="3194048" y="5499464"/>
            <a:ext cx="1591734" cy="406400"/>
          </a:xfrm>
          <a:prstGeom prst="roundRect">
            <a:avLst/>
          </a:prstGeom>
          <a:noFill/>
          <a:ln w="76200">
            <a:solidFill>
              <a:srgbClr val="BC48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xmlns="" id="{35A0F7EF-B60B-430F-BE41-448A61BBAC00}"/>
              </a:ext>
            </a:extLst>
          </p:cNvPr>
          <p:cNvSpPr/>
          <p:nvPr/>
        </p:nvSpPr>
        <p:spPr>
          <a:xfrm>
            <a:off x="3598333" y="5905864"/>
            <a:ext cx="2650067" cy="431800"/>
          </a:xfrm>
          <a:prstGeom prst="roundRect">
            <a:avLst/>
          </a:prstGeom>
          <a:noFill/>
          <a:ln w="76200">
            <a:solidFill>
              <a:srgbClr val="BC482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xmlns="" id="{89933D8C-3961-BD52-7FCA-B8D46505E41D}"/>
              </a:ext>
            </a:extLst>
          </p:cNvPr>
          <p:cNvSpPr/>
          <p:nvPr/>
        </p:nvSpPr>
        <p:spPr>
          <a:xfrm>
            <a:off x="5226169" y="1818715"/>
            <a:ext cx="2165231" cy="406400"/>
          </a:xfrm>
          <a:prstGeom prst="roundRect">
            <a:avLst/>
          </a:prstGeom>
          <a:noFill/>
          <a:ln w="76200">
            <a:solidFill>
              <a:srgbClr val="1CA3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834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3000">
        <p:fade/>
      </p:transition>
    </mc:Choice>
    <mc:Fallback xmlns="">
      <p:transition spd="med" advClick="0" advTm="1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 animBg="1"/>
      <p:bldP spid="9" grpId="0" animBg="1"/>
      <p:bldP spid="11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E835DF57-4D7F-F0B7-520B-A32DFADCD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Medial Skin Incision</a:t>
            </a:r>
          </a:p>
        </p:txBody>
      </p:sp>
      <p:pic>
        <p:nvPicPr>
          <p:cNvPr id="4" name="medial incision model opening SP compartment">
            <a:hlinkClick r:id="" action="ppaction://media"/>
            <a:extLst>
              <a:ext uri="{FF2B5EF4-FFF2-40B4-BE49-F238E27FC236}">
                <a16:creationId xmlns:a16="http://schemas.microsoft.com/office/drawing/2014/main" xmlns="" id="{75346A6C-E53A-7985-7C2F-D7631D05A7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05300" y="1713366"/>
            <a:ext cx="5638300" cy="4228725"/>
          </a:xfrm>
          <a:prstGeom prst="rect">
            <a:avLst/>
          </a:prstGeom>
        </p:spPr>
      </p:pic>
      <p:pic>
        <p:nvPicPr>
          <p:cNvPr id="5" name="medial incision opening superficial post cmpt">
            <a:hlinkClick r:id="" action="ppaction://media"/>
            <a:extLst>
              <a:ext uri="{FF2B5EF4-FFF2-40B4-BE49-F238E27FC236}">
                <a16:creationId xmlns:a16="http://schemas.microsoft.com/office/drawing/2014/main" xmlns="" id="{72735BB5-02CE-F9A9-A622-9597935A581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145850" y="1713366"/>
            <a:ext cx="5640312" cy="42302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58BA017-8DF5-0ABD-6771-BD2F746783FC}"/>
              </a:ext>
            </a:extLst>
          </p:cNvPr>
          <p:cNvSpPr txBox="1"/>
          <p:nvPr/>
        </p:nvSpPr>
        <p:spPr>
          <a:xfrm>
            <a:off x="457200" y="1153180"/>
            <a:ext cx="113206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Opening Superficial Posterior Compartment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609E5F26-C569-C0A2-1AA2-46238170B9A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06200" y="5943600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AB2F7FA7-2D29-FD3C-1DA6-4EB0FD4ABBBF}"/>
              </a:ext>
            </a:extLst>
          </p:cNvPr>
          <p:cNvSpPr txBox="1"/>
          <p:nvPr/>
        </p:nvSpPr>
        <p:spPr>
          <a:xfrm>
            <a:off x="409263" y="6060757"/>
            <a:ext cx="5448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8E1BFA62-3268-F94B-371D-8092D6E27766}"/>
              </a:ext>
            </a:extLst>
          </p:cNvPr>
          <p:cNvSpPr txBox="1"/>
          <p:nvPr/>
        </p:nvSpPr>
        <p:spPr>
          <a:xfrm>
            <a:off x="6241582" y="6023901"/>
            <a:ext cx="5448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E6694D7B-89AD-5C18-C65B-78C392007E30}"/>
              </a:ext>
            </a:extLst>
          </p:cNvPr>
          <p:cNvSpPr txBox="1"/>
          <p:nvPr/>
        </p:nvSpPr>
        <p:spPr>
          <a:xfrm>
            <a:off x="5256122" y="6060757"/>
            <a:ext cx="17219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3841882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8000">
        <p:fade/>
      </p:transition>
    </mc:Choice>
    <mc:Fallback xmlns="">
      <p:transition spd="med" advClick="0" advTm="1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583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6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6097432-283D-9DBC-6FBB-15A718C36A4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14" t="28008" r="10596"/>
          <a:stretch/>
        </p:blipFill>
        <p:spPr>
          <a:xfrm>
            <a:off x="1676400" y="2246083"/>
            <a:ext cx="8763000" cy="430711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xmlns="" id="{E78526CB-6357-5A0E-75D9-E4186EB2A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Medial Skin Incision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3D924A40-F2D8-A5CB-699E-C563A0C6C9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93555" y="5867400"/>
            <a:ext cx="609600" cy="60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83E3960-14BA-2444-5FF7-0387D6E3521F}"/>
              </a:ext>
            </a:extLst>
          </p:cNvPr>
          <p:cNvSpPr txBox="1"/>
          <p:nvPr/>
        </p:nvSpPr>
        <p:spPr>
          <a:xfrm>
            <a:off x="278296" y="1201132"/>
            <a:ext cx="11420060" cy="8925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Opening Deep Post Compartment: </a:t>
            </a:r>
            <a:b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Taking Soleus Muscle down from Tibia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31C67BDE-24C0-1B53-A694-C8D9522507A5}"/>
              </a:ext>
            </a:extLst>
          </p:cNvPr>
          <p:cNvSpPr/>
          <p:nvPr/>
        </p:nvSpPr>
        <p:spPr>
          <a:xfrm>
            <a:off x="4419600" y="5683551"/>
            <a:ext cx="1468967" cy="448733"/>
          </a:xfrm>
          <a:prstGeom prst="rect">
            <a:avLst/>
          </a:prstGeom>
          <a:noFill/>
          <a:ln w="825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5F75979-23E9-79F5-1DAE-972EEA8A1538}"/>
              </a:ext>
            </a:extLst>
          </p:cNvPr>
          <p:cNvSpPr/>
          <p:nvPr/>
        </p:nvSpPr>
        <p:spPr>
          <a:xfrm>
            <a:off x="5562600" y="2282011"/>
            <a:ext cx="914400" cy="497473"/>
          </a:xfrm>
          <a:prstGeom prst="rect">
            <a:avLst/>
          </a:prstGeom>
          <a:noFill/>
          <a:ln w="825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87208FA9-28A5-C42F-605C-0DE0CFA9B966}"/>
              </a:ext>
            </a:extLst>
          </p:cNvPr>
          <p:cNvSpPr/>
          <p:nvPr/>
        </p:nvSpPr>
        <p:spPr>
          <a:xfrm>
            <a:off x="3352800" y="2282011"/>
            <a:ext cx="2172758" cy="649873"/>
          </a:xfrm>
          <a:prstGeom prst="rect">
            <a:avLst/>
          </a:prstGeom>
          <a:noFill/>
          <a:ln w="825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771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83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B5E01BF8-5B40-CFF2-7ECA-D43338FC3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Medial Skin Incision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9CC40B43-0D65-EAC4-9FAA-FD4460DC6D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46934" y="5943600"/>
            <a:ext cx="60960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9F180BF-1184-837E-DFB3-4F44A150A6C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1103630"/>
            <a:ext cx="8171808" cy="55257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B807A00-26BB-D204-728C-4BCAF5D0F9E5}"/>
              </a:ext>
            </a:extLst>
          </p:cNvPr>
          <p:cNvSpPr txBox="1"/>
          <p:nvPr/>
        </p:nvSpPr>
        <p:spPr>
          <a:xfrm>
            <a:off x="3800097" y="2937971"/>
            <a:ext cx="3100763" cy="553998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r>
              <a:rPr lang="en-US" sz="3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Soleus Muscle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C52524E-2D61-4501-C578-E9235C705CFF}"/>
              </a:ext>
            </a:extLst>
          </p:cNvPr>
          <p:cNvSpPr txBox="1"/>
          <p:nvPr/>
        </p:nvSpPr>
        <p:spPr>
          <a:xfrm>
            <a:off x="4665364" y="1586150"/>
            <a:ext cx="15008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Tibia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969E0EA-9BAD-6B09-EBF1-A30E823D9269}"/>
              </a:ext>
            </a:extLst>
          </p:cNvPr>
          <p:cNvSpPr txBox="1"/>
          <p:nvPr/>
        </p:nvSpPr>
        <p:spPr>
          <a:xfrm>
            <a:off x="5179953" y="5676175"/>
            <a:ext cx="40778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Gastrocnemius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FB2DDC18-D98E-656D-B593-4E37A922ACDB}"/>
              </a:ext>
            </a:extLst>
          </p:cNvPr>
          <p:cNvGrpSpPr/>
          <p:nvPr/>
        </p:nvGrpSpPr>
        <p:grpSpPr>
          <a:xfrm>
            <a:off x="7898233" y="2590800"/>
            <a:ext cx="2589070" cy="1757754"/>
            <a:chOff x="7347286" y="2111130"/>
            <a:chExt cx="3186798" cy="2163560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xmlns="" id="{5D902889-D1C6-457D-AED4-0AAF901A7BFC}"/>
                </a:ext>
              </a:extLst>
            </p:cNvPr>
            <p:cNvSpPr txBox="1"/>
            <p:nvPr/>
          </p:nvSpPr>
          <p:spPr>
            <a:xfrm>
              <a:off x="7887136" y="2111130"/>
              <a:ext cx="2646948" cy="1250145"/>
            </a:xfrm>
            <a:prstGeom prst="rect">
              <a:avLst/>
            </a:prstGeom>
            <a:solidFill>
              <a:srgbClr val="FFFF00">
                <a:alpha val="59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0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Plantaris</a:t>
              </a:r>
              <a:endParaRPr lang="en-US" sz="30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/>
              <a:r>
                <a:rPr lang="en-US" sz="3000" b="1" dirty="0">
                  <a:latin typeface="Arial" panose="020B0604020202020204" pitchFamily="34" charset="0"/>
                  <a:cs typeface="Arial" panose="020B0604020202020204" pitchFamily="34" charset="0"/>
                </a:rPr>
                <a:t>Tendon</a:t>
              </a:r>
            </a:p>
          </p:txBody>
        </p: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xmlns="" id="{56AAE26E-183B-5CDF-BAF5-DACC57ABEC51}"/>
                </a:ext>
              </a:extLst>
            </p:cNvPr>
            <p:cNvCxnSpPr/>
            <p:nvPr/>
          </p:nvCxnSpPr>
          <p:spPr>
            <a:xfrm flipH="1">
              <a:off x="7347286" y="3096126"/>
              <a:ext cx="818146" cy="1178564"/>
            </a:xfrm>
            <a:prstGeom prst="straightConnector1">
              <a:avLst/>
            </a:prstGeom>
            <a:ln w="1047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Down Arrow 11">
            <a:extLst>
              <a:ext uri="{FF2B5EF4-FFF2-40B4-BE49-F238E27FC236}">
                <a16:creationId xmlns:a16="http://schemas.microsoft.com/office/drawing/2014/main" xmlns="" id="{760BAACE-B16F-4E40-81F7-A442D6C5D7CA}"/>
              </a:ext>
            </a:extLst>
          </p:cNvPr>
          <p:cNvSpPr/>
          <p:nvPr/>
        </p:nvSpPr>
        <p:spPr>
          <a:xfrm>
            <a:off x="2962580" y="2912664"/>
            <a:ext cx="784163" cy="1121436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xmlns="" id="{6384216F-FE21-2779-E220-E761C3527859}"/>
              </a:ext>
            </a:extLst>
          </p:cNvPr>
          <p:cNvSpPr/>
          <p:nvPr/>
        </p:nvSpPr>
        <p:spPr>
          <a:xfrm>
            <a:off x="7195334" y="2838159"/>
            <a:ext cx="784163" cy="1121436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814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5000">
        <p:fade/>
      </p:transition>
    </mc:Choice>
    <mc:Fallback xmlns="">
      <p:transition spd="med" advClick="0" advTm="2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8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17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7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7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" grpId="0" animBg="1"/>
      <p:bldP spid="7" grpId="0"/>
      <p:bldP spid="8" grpId="0"/>
      <p:bldP spid="12" grpId="0" animBg="1"/>
      <p:bldP spid="13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E205BC15-4C13-3EE6-6499-F390A7F6A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Medial Skin Incision</a:t>
            </a:r>
          </a:p>
        </p:txBody>
      </p:sp>
      <p:pic>
        <p:nvPicPr>
          <p:cNvPr id="4" name="medial incision model opening DP compartment">
            <a:hlinkClick r:id="" action="ppaction://media"/>
            <a:extLst>
              <a:ext uri="{FF2B5EF4-FFF2-40B4-BE49-F238E27FC236}">
                <a16:creationId xmlns:a16="http://schemas.microsoft.com/office/drawing/2014/main" xmlns="" id="{B885FCFE-2EDF-735F-5D70-A207FD8123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3098" y="2075622"/>
            <a:ext cx="5360502" cy="4020377"/>
          </a:xfrm>
          <a:prstGeom prst="rect">
            <a:avLst/>
          </a:prstGeom>
        </p:spPr>
      </p:pic>
      <p:pic>
        <p:nvPicPr>
          <p:cNvPr id="5" name="Medial incision takedown sartorius">
            <a:hlinkClick r:id="" action="ppaction://media"/>
            <a:extLst>
              <a:ext uri="{FF2B5EF4-FFF2-40B4-BE49-F238E27FC236}">
                <a16:creationId xmlns:a16="http://schemas.microsoft.com/office/drawing/2014/main" xmlns="" id="{7E84B545-2A65-F60C-4764-42F6C849093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221898" y="2075623"/>
            <a:ext cx="5360502" cy="402037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B0A14A83-1821-5CAE-2628-2DECC75A4011}"/>
              </a:ext>
            </a:extLst>
          </p:cNvPr>
          <p:cNvSpPr/>
          <p:nvPr/>
        </p:nvSpPr>
        <p:spPr>
          <a:xfrm>
            <a:off x="1482147" y="1119426"/>
            <a:ext cx="8975912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500" b="1" dirty="0">
                <a:latin typeface="Arial" panose="020B0604020202020204" pitchFamily="34" charset="0"/>
                <a:cs typeface="Arial" panose="020B0604020202020204" pitchFamily="34" charset="0"/>
              </a:rPr>
              <a:t>Opening Deep Post Compartment: </a:t>
            </a:r>
            <a:br>
              <a:rPr lang="en-US" sz="2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500" b="1" dirty="0">
                <a:latin typeface="Arial" panose="020B0604020202020204" pitchFamily="34" charset="0"/>
                <a:cs typeface="Arial" panose="020B0604020202020204" pitchFamily="34" charset="0"/>
              </a:rPr>
              <a:t>Taking Soleus Muscle Down from Underside of Tibia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3ABD78F7-C11D-EB25-EE70-4A9D1CDE08D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82400" y="6109114"/>
            <a:ext cx="609600" cy="6096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51591E1A-FD81-DBFB-AC0C-7F8AEBE60FA5}"/>
              </a:ext>
            </a:extLst>
          </p:cNvPr>
          <p:cNvSpPr txBox="1"/>
          <p:nvPr/>
        </p:nvSpPr>
        <p:spPr>
          <a:xfrm>
            <a:off x="409263" y="6132856"/>
            <a:ext cx="5448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B83DA719-F698-EA27-65A3-4FF59F762348}"/>
              </a:ext>
            </a:extLst>
          </p:cNvPr>
          <p:cNvSpPr txBox="1"/>
          <p:nvPr/>
        </p:nvSpPr>
        <p:spPr>
          <a:xfrm>
            <a:off x="6241582" y="6096000"/>
            <a:ext cx="5448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Live Patient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EE2D28DF-E839-9A34-B06F-8F840B31279E}"/>
              </a:ext>
            </a:extLst>
          </p:cNvPr>
          <p:cNvSpPr txBox="1"/>
          <p:nvPr/>
        </p:nvSpPr>
        <p:spPr>
          <a:xfrm>
            <a:off x="5256122" y="6132856"/>
            <a:ext cx="17219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b="1" dirty="0">
                <a:solidFill>
                  <a:srgbClr val="1CA3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Leg</a:t>
            </a:r>
          </a:p>
        </p:txBody>
      </p:sp>
    </p:spTree>
    <p:extLst>
      <p:ext uri="{BB962C8B-B14F-4D97-AF65-F5344CB8AC3E}">
        <p14:creationId xmlns:p14="http://schemas.microsoft.com/office/powerpoint/2010/main" val="1491288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4534">
        <p:fade/>
      </p:transition>
    </mc:Choice>
    <mc:Fallback xmlns="">
      <p:transition spd="med" advClick="0" advTm="245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02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959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D3A3BEF1-3FCB-42B4-0AE5-CFF0FD88F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Medial Skin Incision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2B8AC11-0C8F-D8BB-2C6B-FC48745C837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63" b="5646"/>
          <a:stretch/>
        </p:blipFill>
        <p:spPr>
          <a:xfrm rot="10800000">
            <a:off x="1609507" y="2136576"/>
            <a:ext cx="8753691" cy="371022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FD68FCBB-0BE6-08FA-20FA-9C303233ACFE}"/>
              </a:ext>
            </a:extLst>
          </p:cNvPr>
          <p:cNvSpPr/>
          <p:nvPr/>
        </p:nvSpPr>
        <p:spPr>
          <a:xfrm>
            <a:off x="959681" y="1198602"/>
            <a:ext cx="1030944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500" b="1" dirty="0">
                <a:latin typeface="Arial" panose="020B0604020202020204" pitchFamily="34" charset="0"/>
                <a:cs typeface="Arial" panose="020B0604020202020204" pitchFamily="34" charset="0"/>
              </a:rPr>
              <a:t>Identification of the Posterior </a:t>
            </a:r>
            <a:r>
              <a:rPr lang="en-US" sz="2500" b="1" dirty="0" err="1">
                <a:latin typeface="Arial" panose="020B0604020202020204" pitchFamily="34" charset="0"/>
                <a:cs typeface="Arial" panose="020B0604020202020204" pitchFamily="34" charset="0"/>
              </a:rPr>
              <a:t>Tibial</a:t>
            </a:r>
            <a:r>
              <a:rPr lang="en-US" sz="2500" b="1" dirty="0">
                <a:latin typeface="Arial" panose="020B0604020202020204" pitchFamily="34" charset="0"/>
                <a:cs typeface="Arial" panose="020B0604020202020204" pitchFamily="34" charset="0"/>
              </a:rPr>
              <a:t> Neurovascular Bundle Confirms Entry into Deep Posterior Compartment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A3D2ACD5-3953-E406-0500-AD95FE13B4DD}"/>
              </a:ext>
            </a:extLst>
          </p:cNvPr>
          <p:cNvSpPr txBox="1"/>
          <p:nvPr/>
        </p:nvSpPr>
        <p:spPr>
          <a:xfrm>
            <a:off x="3105994" y="5923002"/>
            <a:ext cx="57607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Fasciotomy Model</a:t>
            </a:r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xmlns="" id="{ED0135F5-3305-9AEE-B26D-72CBFFB7540D}"/>
              </a:ext>
            </a:extLst>
          </p:cNvPr>
          <p:cNvSpPr/>
          <p:nvPr/>
        </p:nvSpPr>
        <p:spPr>
          <a:xfrm>
            <a:off x="4528815" y="3462203"/>
            <a:ext cx="494433" cy="631999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xmlns="" id="{947E3724-531B-4FCF-931A-ECF8262F1933}"/>
              </a:ext>
            </a:extLst>
          </p:cNvPr>
          <p:cNvSpPr/>
          <p:nvPr/>
        </p:nvSpPr>
        <p:spPr>
          <a:xfrm>
            <a:off x="7033269" y="3462201"/>
            <a:ext cx="494433" cy="631999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xmlns="" id="{B4D3DF5D-0FF6-C9F1-E564-2C6FAE8D054C}"/>
              </a:ext>
            </a:extLst>
          </p:cNvPr>
          <p:cNvSpPr/>
          <p:nvPr/>
        </p:nvSpPr>
        <p:spPr>
          <a:xfrm>
            <a:off x="5867185" y="3462201"/>
            <a:ext cx="494433" cy="631999"/>
          </a:xfrm>
          <a:prstGeom prst="down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DAFB48CE-F677-576E-FD8B-9476CD4C69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38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90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9000">
        <p:fade/>
      </p:transition>
    </mc:Choice>
    <mc:Fallback xmlns="">
      <p:transition spd="med" advClick="0" advTm="19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6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3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96928FBC-7EF7-458E-4405-A2781CC10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Potential Pitfalls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52750D5-2021-02FF-4ADA-3CCA95209781}"/>
              </a:ext>
            </a:extLst>
          </p:cNvPr>
          <p:cNvSpPr txBox="1">
            <a:spLocks noChangeArrowheads="1"/>
          </p:cNvSpPr>
          <p:nvPr/>
        </p:nvSpPr>
        <p:spPr bwMode="black">
          <a:xfrm>
            <a:off x="990600" y="1524000"/>
            <a:ext cx="11065933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3F3F3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457200" indent="-274320">
              <a:spcBef>
                <a:spcPts val="0"/>
              </a:spcBef>
              <a:spcAft>
                <a:spcPts val="600"/>
              </a:spcAft>
            </a:pPr>
            <a:r>
              <a:rPr lang="en-US" altLang="en-US" sz="2800" b="1" kern="0" dirty="0"/>
              <a:t>Failure to identify the need for fasciotomy</a:t>
            </a:r>
          </a:p>
          <a:p>
            <a:pPr marL="457200" indent="-274320">
              <a:spcBef>
                <a:spcPts val="0"/>
              </a:spcBef>
              <a:spcAft>
                <a:spcPts val="600"/>
              </a:spcAft>
            </a:pPr>
            <a:r>
              <a:rPr lang="en-US" altLang="en-US" sz="2800" b="1" kern="0" dirty="0"/>
              <a:t>Failure to make adequate skin incisions </a:t>
            </a:r>
          </a:p>
          <a:p>
            <a:pPr marL="914400" lvl="1" indent="-274320">
              <a:spcBef>
                <a:spcPts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kern="0" dirty="0"/>
              <a:t>Skin can act as a constricting bridge</a:t>
            </a:r>
          </a:p>
          <a:p>
            <a:pPr marL="457200" indent="-274320">
              <a:spcBef>
                <a:spcPts val="0"/>
              </a:spcBef>
              <a:spcAft>
                <a:spcPts val="600"/>
              </a:spcAft>
            </a:pPr>
            <a:r>
              <a:rPr lang="en-US" altLang="en-US" sz="2800" b="1" kern="0" dirty="0"/>
              <a:t>Damage to underlying structures</a:t>
            </a:r>
          </a:p>
          <a:p>
            <a:pPr marL="914400" lvl="1" indent="-274320">
              <a:spcBef>
                <a:spcPts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kern="0" dirty="0"/>
              <a:t>Superficial Peroneal nerve (Lateral Leg)</a:t>
            </a:r>
          </a:p>
          <a:p>
            <a:pPr marL="914400" lvl="1" indent="-274320">
              <a:spcBef>
                <a:spcPts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kern="0" dirty="0"/>
              <a:t>Saphenous Vein (Medial Leg)</a:t>
            </a:r>
          </a:p>
          <a:p>
            <a:pPr marL="457200" indent="-274320">
              <a:spcBef>
                <a:spcPts val="0"/>
              </a:spcBef>
              <a:spcAft>
                <a:spcPts val="600"/>
              </a:spcAft>
            </a:pPr>
            <a:r>
              <a:rPr lang="en-US" altLang="en-US" sz="2800" b="1" kern="0" dirty="0"/>
              <a:t>Missing a compartment</a:t>
            </a:r>
          </a:p>
          <a:p>
            <a:pPr marL="914400" lvl="1" indent="-274320">
              <a:spcBef>
                <a:spcPts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kern="0" dirty="0"/>
              <a:t>Anterior compartment most frequently missed</a:t>
            </a:r>
          </a:p>
          <a:p>
            <a:pPr marL="914400" lvl="1" indent="-274320">
              <a:spcBef>
                <a:spcPts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kern="0" dirty="0"/>
              <a:t>Deep Posterior compartment 2</a:t>
            </a:r>
            <a:r>
              <a:rPr lang="en-US" altLang="en-US" kern="0" baseline="30000" dirty="0"/>
              <a:t>nd</a:t>
            </a:r>
            <a:r>
              <a:rPr lang="en-US" altLang="en-US" kern="0" dirty="0"/>
              <a:t> most frequently missed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0A5D6A78-D779-DB91-E808-3CEE404F4E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46933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185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39000">
        <p:fade/>
      </p:transition>
    </mc:Choice>
    <mc:Fallback xmlns="">
      <p:transition spd="med" advClick="0" advTm="39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19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3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3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375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2C07DA93-13F9-20C6-5855-8D4D712BF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DB148912-7C39-35DE-806E-21D3C32A9D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28967" y="1524000"/>
            <a:ext cx="10334065" cy="4528508"/>
          </a:xfrm>
        </p:spPr>
        <p:txBody>
          <a:bodyPr>
            <a:noAutofit/>
          </a:bodyPr>
          <a:lstStyle/>
          <a:p>
            <a:pPr marL="534293" indent="-534293">
              <a:spcBef>
                <a:spcPts val="0"/>
              </a:spcBef>
              <a:spcAft>
                <a:spcPts val="2400"/>
              </a:spcAft>
              <a:buFontTx/>
              <a:buChar char="•"/>
            </a:pPr>
            <a:r>
              <a:rPr lang="en-US" altLang="en-US" sz="3000" dirty="0"/>
              <a:t>CS must be suspected in all </a:t>
            </a:r>
            <a:r>
              <a:rPr lang="en-US" altLang="en-US" sz="3000" dirty="0" err="1"/>
              <a:t>polytrauma</a:t>
            </a:r>
            <a:r>
              <a:rPr lang="en-US" altLang="en-US" sz="3000" dirty="0"/>
              <a:t> patients with extremity injury.</a:t>
            </a:r>
          </a:p>
          <a:p>
            <a:pPr marL="534293" indent="-534293">
              <a:spcBef>
                <a:spcPts val="0"/>
              </a:spcBef>
              <a:spcAft>
                <a:spcPts val="2400"/>
              </a:spcAft>
              <a:buFontTx/>
              <a:buChar char="•"/>
            </a:pPr>
            <a:r>
              <a:rPr lang="en-US" altLang="en-US" sz="3000" dirty="0"/>
              <a:t>All clinicians should have intimate knowledge of the etiology, diagnosis, and treatment.</a:t>
            </a:r>
          </a:p>
          <a:p>
            <a:pPr marL="534293" indent="-534293">
              <a:spcBef>
                <a:spcPts val="0"/>
              </a:spcBef>
              <a:spcAft>
                <a:spcPts val="2400"/>
              </a:spcAft>
              <a:buFontTx/>
              <a:buChar char="•"/>
            </a:pPr>
            <a:r>
              <a:rPr lang="en-US" altLang="en-US" sz="3000" dirty="0"/>
              <a:t>A High index of suspicion should be maintained</a:t>
            </a:r>
          </a:p>
          <a:p>
            <a:pPr marL="534293" indent="-534293">
              <a:spcBef>
                <a:spcPts val="0"/>
              </a:spcBef>
              <a:spcAft>
                <a:spcPts val="2400"/>
              </a:spcAft>
              <a:buFontTx/>
              <a:buChar char="•"/>
            </a:pPr>
            <a:r>
              <a:rPr lang="en-US" altLang="en-US" sz="3000" dirty="0"/>
              <a:t>Two Incision Four Compartment Fasciotomy is the standard in trauma, and understanding the anatomy is essential to performing this procedure correctly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xmlns="" id="{AA6FE788-43F2-6597-EFBE-2E677DC076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63032" y="59552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174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39000">
        <p:fade/>
      </p:transition>
    </mc:Choice>
    <mc:Fallback xmlns="">
      <p:transition spd="med" advClick="0" advTm="39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72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JHM_Do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Them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225C49FA8DEB4294A7A4B2DA4429D8" ma:contentTypeVersion="1" ma:contentTypeDescription="Create a new document." ma:contentTypeScope="" ma:versionID="953545e2dea81892ffe7b777f40b81de">
  <xsd:schema xmlns:xsd="http://www.w3.org/2001/XMLSchema" xmlns:xs="http://www.w3.org/2001/XMLSchema" xmlns:p="http://schemas.microsoft.com/office/2006/metadata/properties" xmlns:ns2="61d55cd5-97d9-4cbe-839e-f93e14d17b5e" targetNamespace="http://schemas.microsoft.com/office/2006/metadata/properties" ma:root="true" ma:fieldsID="d34a98b2b91d5bf10045b7f91b4d65ba" ns2:_="">
    <xsd:import namespace="61d55cd5-97d9-4cbe-839e-f93e14d17b5e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d55cd5-97d9-4cbe-839e-f93e14d17b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350DFF-2837-4735-8B64-B75567FB1949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61d55cd5-97d9-4cbe-839e-f93e14d17b5e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7DABF6A-BD75-48BF-9BCB-827FF933E24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ADBF93-39AD-4104-BACB-01283FCF6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1d55cd5-97d9-4cbe-839e-f93e14d17b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JHM_Dome</Template>
  <TotalTime>19593</TotalTime>
  <Words>1054</Words>
  <Application>Microsoft Office PowerPoint</Application>
  <PresentationFormat>Widescreen</PresentationFormat>
  <Paragraphs>278</Paragraphs>
  <Slides>51</Slides>
  <Notes>20</Notes>
  <HiddenSlides>0</HiddenSlides>
  <MMClips>61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6" baseType="lpstr">
      <vt:lpstr>Times</vt:lpstr>
      <vt:lpstr>Arial Black</vt:lpstr>
      <vt:lpstr>Times New Roman</vt:lpstr>
      <vt:lpstr>Arial</vt:lpstr>
      <vt:lpstr>JHM_Dome</vt:lpstr>
      <vt:lpstr>COMPARTMENT SYNDROME AND FASCIOTOMY OF THE LOWER EXTREMITY </vt:lpstr>
      <vt:lpstr>The Problem</vt:lpstr>
      <vt:lpstr>Consequences</vt:lpstr>
      <vt:lpstr>Loss of Limb or Life from CS</vt:lpstr>
      <vt:lpstr>Etiology of Compartment Syndrome</vt:lpstr>
      <vt:lpstr>Restriction of the Size of the Compartment</vt:lpstr>
      <vt:lpstr>Increased Compartment Volume</vt:lpstr>
      <vt:lpstr>Increased Compartment Volume</vt:lpstr>
      <vt:lpstr>PowerPoint Presentation</vt:lpstr>
      <vt:lpstr>PowerPoint Presentation</vt:lpstr>
      <vt:lpstr>Diagnosis</vt:lpstr>
      <vt:lpstr>Diagnosis - Classic Signs/Symptoms</vt:lpstr>
      <vt:lpstr>Measurement of Compartment Pressures</vt:lpstr>
      <vt:lpstr>Fasciotomy of the Lower Leg</vt:lpstr>
      <vt:lpstr>Cross Section of Lower Leg</vt:lpstr>
      <vt:lpstr>Cross Section of Lower Leg</vt:lpstr>
      <vt:lpstr>Cross Section of Lower Leg</vt:lpstr>
      <vt:lpstr>Cross Section of Lower Leg</vt:lpstr>
      <vt:lpstr>Two Incision Four Compartment Fasciotomy</vt:lpstr>
      <vt:lpstr>Two Incision Four Compartment Fasciotomy</vt:lpstr>
      <vt:lpstr>Fasciotomy of Right Lower Leg</vt:lpstr>
      <vt:lpstr>Fasciotomy of Right Lower Leg</vt:lpstr>
      <vt:lpstr>Fasciotomy of Right Lower Leg</vt:lpstr>
      <vt:lpstr>Fasciotomy of Right Lower Leg</vt:lpstr>
      <vt:lpstr>Fasciotomy of Right Lower Leg</vt:lpstr>
      <vt:lpstr>Fasciotomy of Right Lower Leg</vt:lpstr>
      <vt:lpstr>Fasciotomy of Right Lower Leg</vt:lpstr>
      <vt:lpstr>Two Incision Four Compartment Fasciotomy</vt:lpstr>
      <vt:lpstr>Fasciotomy of Right Lower Leg</vt:lpstr>
      <vt:lpstr>Fasciotomy of Right Lower Leg</vt:lpstr>
      <vt:lpstr>Fasciotomy of Right Lower Leg</vt:lpstr>
      <vt:lpstr>Fasciotomy of Right Lower Leg</vt:lpstr>
      <vt:lpstr>Fasciotomy of Right Lower Leg</vt:lpstr>
      <vt:lpstr>Fasciotomy of Right Lower Leg</vt:lpstr>
      <vt:lpstr>LATERAL SKIN INCISION</vt:lpstr>
      <vt:lpstr>Lateral Skin Incision</vt:lpstr>
      <vt:lpstr>Lateral Skin Incision</vt:lpstr>
      <vt:lpstr> </vt:lpstr>
      <vt:lpstr>Lateral Skin Incision</vt:lpstr>
      <vt:lpstr>Lateral Skin Incision</vt:lpstr>
      <vt:lpstr>MEDIAL SKIN INCISION</vt:lpstr>
      <vt:lpstr>Medial Skin Incision</vt:lpstr>
      <vt:lpstr>Medial Skin Incision</vt:lpstr>
      <vt:lpstr>Medial Skin Incision</vt:lpstr>
      <vt:lpstr>Medial Skin Incision</vt:lpstr>
      <vt:lpstr>Medial Skin Incision</vt:lpstr>
      <vt:lpstr>Medial Skin Incision</vt:lpstr>
      <vt:lpstr>Medial Skin Incision</vt:lpstr>
      <vt:lpstr>Medial Skin Incision</vt:lpstr>
      <vt:lpstr>Potential Pitfalls</vt:lpstr>
      <vt:lpstr>Summary</vt:lpstr>
    </vt:vector>
  </TitlesOfParts>
  <Company>Johns Hopkins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and Surgery Brown Bag Session</dc:title>
  <dc:creator>Adil Haider</dc:creator>
  <cp:lastModifiedBy>JOSEPH LOPREIATO</cp:lastModifiedBy>
  <cp:revision>636</cp:revision>
  <cp:lastPrinted>2021-10-19T19:54:52Z</cp:lastPrinted>
  <dcterms:created xsi:type="dcterms:W3CDTF">2010-08-11T13:33:38Z</dcterms:created>
  <dcterms:modified xsi:type="dcterms:W3CDTF">2022-11-17T15:48:52Z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0x0101004B225C49FA8DEB4294A7A4B2DA4429D8</vt:lpwstr>
  </property>
</Properties>
</file>